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5" r:id="rId4"/>
    <p:sldId id="267" r:id="rId5"/>
    <p:sldId id="266" r:id="rId6"/>
    <p:sldId id="270" r:id="rId7"/>
    <p:sldId id="268" r:id="rId8"/>
    <p:sldId id="269" r:id="rId9"/>
    <p:sldId id="264" r:id="rId10"/>
    <p:sldId id="259" r:id="rId11"/>
    <p:sldId id="263" r:id="rId12"/>
    <p:sldId id="257" r:id="rId13"/>
    <p:sldId id="258" r:id="rId14"/>
    <p:sldId id="271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625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855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17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437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788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89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681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533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49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87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E5EBD1">
                <a:lumMod val="0"/>
                <a:lumOff val="100000"/>
              </a:srgbClr>
            </a:gs>
            <a:gs pos="13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479EC-789E-47A0-8AAA-E7CAE73B8E53}" type="datetimeFigureOut">
              <a:rPr lang="fi-FI" smtClean="0"/>
              <a:t>18.11.2014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C3BF8-3AAA-4B16-94D9-A9BC8C06E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93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lveluohjaus.fi/" TargetMode="External"/><Relationship Id="rId2" Type="http://schemas.openxmlformats.org/officeDocument/2006/relationships/hyperlink" Target="http://www.otu.f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ulisuominen.f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/>
              <a:t/>
            </a:r>
            <a:br>
              <a:rPr lang="fi-FI" dirty="0"/>
            </a:br>
            <a:r>
              <a:rPr lang="sv-SE" dirty="0"/>
              <a:t> Delaktighet, bemötande och tvärprofessionellt samarbete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 smtClean="0"/>
              <a:t>Sauli Suominen</a:t>
            </a:r>
            <a:br>
              <a:rPr lang="fi-FI" dirty="0" smtClean="0"/>
            </a:br>
            <a:r>
              <a:rPr lang="fi-FI" dirty="0" smtClean="0"/>
              <a:t>PL </a:t>
            </a:r>
            <a:r>
              <a:rPr lang="fi-FI" dirty="0" err="1" smtClean="0"/>
              <a:t>familjeterapeut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286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dirty="0" err="1" smtClean="0"/>
              <a:t>Systemvärldens</a:t>
            </a:r>
            <a:r>
              <a:rPr lang="fi-FI" sz="3600" dirty="0" smtClean="0"/>
              <a:t> </a:t>
            </a:r>
            <a:r>
              <a:rPr lang="fi-FI" sz="3600" dirty="0" err="1" smtClean="0"/>
              <a:t>företräde</a:t>
            </a:r>
            <a:r>
              <a:rPr lang="fi-FI" sz="3600" dirty="0" smtClean="0"/>
              <a:t>. </a:t>
            </a:r>
            <a:r>
              <a:rPr lang="fi-FI" sz="3600" dirty="0" err="1" smtClean="0"/>
              <a:t>Några</a:t>
            </a:r>
            <a:r>
              <a:rPr lang="fi-FI" sz="3600" dirty="0" smtClean="0"/>
              <a:t> </a:t>
            </a:r>
            <a:r>
              <a:rPr lang="fi-FI" sz="3600" dirty="0" err="1" smtClean="0"/>
              <a:t>exempel</a:t>
            </a:r>
            <a:endParaRPr lang="fi-FI" sz="3600" dirty="0"/>
          </a:p>
        </p:txBody>
      </p:sp>
      <p:sp>
        <p:nvSpPr>
          <p:cNvPr id="5" name="Suorakulmio 4"/>
          <p:cNvSpPr/>
          <p:nvPr/>
        </p:nvSpPr>
        <p:spPr>
          <a:xfrm>
            <a:off x="835968" y="1556792"/>
            <a:ext cx="3744416" cy="482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/>
          <p:cNvSpPr/>
          <p:nvPr/>
        </p:nvSpPr>
        <p:spPr>
          <a:xfrm>
            <a:off x="4932040" y="1547842"/>
            <a:ext cx="4032448" cy="4824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079612" y="2214156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 err="1" smtClean="0"/>
              <a:t>Integrering</a:t>
            </a:r>
            <a:r>
              <a:rPr lang="fi-FI" dirty="0" smtClean="0"/>
              <a:t> av </a:t>
            </a:r>
            <a:r>
              <a:rPr lang="fi-FI" dirty="0" err="1" smtClean="0"/>
              <a:t>service</a:t>
            </a:r>
            <a:endParaRPr lang="fi-FI" dirty="0" smtClean="0"/>
          </a:p>
          <a:p>
            <a:pPr marL="285750" indent="-285750">
              <a:buFontTx/>
              <a:buChar char="-"/>
            </a:pPr>
            <a:r>
              <a:rPr lang="fi-FI" dirty="0" err="1" smtClean="0"/>
              <a:t>Serviceplan</a:t>
            </a:r>
            <a:endParaRPr lang="fi-FI" dirty="0" smtClean="0"/>
          </a:p>
          <a:p>
            <a:pPr marL="285750" indent="-285750">
              <a:buFontTx/>
              <a:buChar char="-"/>
            </a:pPr>
            <a:r>
              <a:rPr lang="fi-FI" dirty="0" err="1" smtClean="0"/>
              <a:t>Nätverksmöte</a:t>
            </a:r>
            <a:endParaRPr lang="fi-FI" dirty="0" smtClean="0"/>
          </a:p>
          <a:p>
            <a:pPr marL="285750" indent="-285750">
              <a:buFontTx/>
              <a:buChar char="-"/>
            </a:pPr>
            <a:r>
              <a:rPr lang="fi-FI" dirty="0" err="1" smtClean="0"/>
              <a:t>Låg</a:t>
            </a:r>
            <a:r>
              <a:rPr lang="fi-FI" dirty="0" smtClean="0"/>
              <a:t> </a:t>
            </a:r>
            <a:r>
              <a:rPr lang="fi-FI" dirty="0" err="1" smtClean="0"/>
              <a:t>tröskel</a:t>
            </a:r>
            <a:endParaRPr lang="fi-FI" dirty="0" smtClean="0"/>
          </a:p>
          <a:p>
            <a:pPr marL="285750" indent="-285750">
              <a:buFontTx/>
              <a:buChar char="-"/>
            </a:pPr>
            <a:r>
              <a:rPr lang="fi-FI" dirty="0" err="1" smtClean="0"/>
              <a:t>Familjearbete</a:t>
            </a:r>
            <a:endParaRPr lang="fi-FI" dirty="0" smtClean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5580112" y="2214156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 err="1" smtClean="0"/>
              <a:t>Bekanta</a:t>
            </a:r>
            <a:r>
              <a:rPr lang="fi-FI" dirty="0" smtClean="0"/>
              <a:t> </a:t>
            </a:r>
            <a:r>
              <a:rPr lang="fi-FI" dirty="0" err="1" smtClean="0"/>
              <a:t>professionella</a:t>
            </a:r>
            <a:endParaRPr lang="fi-FI" dirty="0" smtClean="0"/>
          </a:p>
          <a:p>
            <a:pPr marL="285750" indent="-285750">
              <a:buFontTx/>
              <a:buChar char="-"/>
            </a:pPr>
            <a:r>
              <a:rPr lang="fi-FI" dirty="0" smtClean="0"/>
              <a:t>Ett </a:t>
            </a:r>
            <a:r>
              <a:rPr lang="fi-FI" dirty="0" err="1" smtClean="0"/>
              <a:t>steg</a:t>
            </a:r>
            <a:r>
              <a:rPr lang="fi-FI" dirty="0" smtClean="0"/>
              <a:t> i </a:t>
            </a:r>
            <a:r>
              <a:rPr lang="fi-FI" dirty="0" err="1" smtClean="0"/>
              <a:t>taget</a:t>
            </a:r>
            <a:endParaRPr lang="fi-FI" dirty="0" smtClean="0"/>
          </a:p>
          <a:p>
            <a:pPr marL="285750" indent="-285750">
              <a:buFontTx/>
              <a:buChar char="-"/>
            </a:pPr>
            <a:r>
              <a:rPr lang="fi-FI" dirty="0" err="1" smtClean="0"/>
              <a:t>Aktiverande</a:t>
            </a:r>
            <a:r>
              <a:rPr lang="fi-FI" dirty="0" smtClean="0"/>
              <a:t> av </a:t>
            </a:r>
            <a:r>
              <a:rPr lang="fi-FI" dirty="0" err="1" smtClean="0"/>
              <a:t>närstående</a:t>
            </a:r>
            <a:endParaRPr lang="fi-FI" dirty="0" smtClean="0"/>
          </a:p>
          <a:p>
            <a:pPr marL="285750" indent="-285750">
              <a:buFontTx/>
              <a:buChar char="-"/>
            </a:pPr>
            <a:r>
              <a:rPr lang="fi-FI" dirty="0" smtClean="0"/>
              <a:t>”En </a:t>
            </a:r>
            <a:r>
              <a:rPr lang="fi-FI" dirty="0" err="1" smtClean="0"/>
              <a:t>soffa</a:t>
            </a:r>
            <a:r>
              <a:rPr lang="fi-FI" dirty="0" smtClean="0"/>
              <a:t>, </a:t>
            </a:r>
            <a:r>
              <a:rPr lang="fi-FI" dirty="0" err="1" smtClean="0"/>
              <a:t>där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vill</a:t>
            </a:r>
            <a:r>
              <a:rPr lang="fi-FI" dirty="0" smtClean="0"/>
              <a:t> </a:t>
            </a:r>
            <a:r>
              <a:rPr lang="fi-FI" dirty="0" err="1" smtClean="0"/>
              <a:t>sitta</a:t>
            </a:r>
            <a:r>
              <a:rPr lang="fi-FI" dirty="0" smtClean="0"/>
              <a:t>”</a:t>
            </a:r>
          </a:p>
          <a:p>
            <a:pPr marL="285750" indent="-285750">
              <a:buFontTx/>
              <a:buChar char="-"/>
            </a:pPr>
            <a:r>
              <a:rPr lang="fi-FI" dirty="0" err="1" smtClean="0"/>
              <a:t>Individen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störningen</a:t>
            </a:r>
            <a:endParaRPr lang="fi-FI" dirty="0" smtClean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9" name="Ellipsi 8"/>
          <p:cNvSpPr/>
          <p:nvPr/>
        </p:nvSpPr>
        <p:spPr>
          <a:xfrm>
            <a:off x="2123728" y="3501008"/>
            <a:ext cx="5616624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/>
          <p:cNvSpPr txBox="1"/>
          <p:nvPr/>
        </p:nvSpPr>
        <p:spPr>
          <a:xfrm>
            <a:off x="3239852" y="3781489"/>
            <a:ext cx="40684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PERSONLIGT OMBUD</a:t>
            </a:r>
            <a:br>
              <a:rPr lang="fi-FI" dirty="0" smtClean="0"/>
            </a:br>
            <a:r>
              <a:rPr lang="fi-FI" dirty="0" smtClean="0"/>
              <a:t>-  </a:t>
            </a:r>
            <a:r>
              <a:rPr lang="fi-FI" dirty="0" err="1" smtClean="0"/>
              <a:t>Foten</a:t>
            </a:r>
            <a:r>
              <a:rPr lang="fi-FI" dirty="0" smtClean="0"/>
              <a:t> i </a:t>
            </a:r>
            <a:r>
              <a:rPr lang="fi-FI" dirty="0" err="1" smtClean="0"/>
              <a:t>båda</a:t>
            </a:r>
            <a:r>
              <a:rPr lang="fi-FI" dirty="0" smtClean="0"/>
              <a:t> </a:t>
            </a:r>
            <a:r>
              <a:rPr lang="fi-FI" dirty="0" err="1" smtClean="0"/>
              <a:t>världarna</a:t>
            </a:r>
            <a:endParaRPr lang="fi-FI" dirty="0" smtClean="0"/>
          </a:p>
          <a:p>
            <a:r>
              <a:rPr lang="fi-FI" dirty="0" smtClean="0"/>
              <a:t>-- </a:t>
            </a:r>
            <a:r>
              <a:rPr lang="fi-FI" dirty="0" err="1" smtClean="0"/>
              <a:t>Fungerar</a:t>
            </a:r>
            <a:r>
              <a:rPr lang="fi-FI" dirty="0" smtClean="0"/>
              <a:t> i </a:t>
            </a:r>
            <a:r>
              <a:rPr lang="fi-FI" dirty="0" err="1" smtClean="0"/>
              <a:t>klientens</a:t>
            </a:r>
            <a:r>
              <a:rPr lang="fi-FI" dirty="0" smtClean="0"/>
              <a:t> </a:t>
            </a:r>
            <a:r>
              <a:rPr lang="fi-FI" dirty="0" err="1" smtClean="0"/>
              <a:t>vardag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Stöda</a:t>
            </a:r>
            <a:r>
              <a:rPr lang="fi-FI" dirty="0" smtClean="0"/>
              <a:t> </a:t>
            </a:r>
            <a:r>
              <a:rPr lang="fi-FI" dirty="0" err="1" smtClean="0"/>
              <a:t>klienten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handla</a:t>
            </a:r>
            <a:r>
              <a:rPr lang="fi-FI" dirty="0" smtClean="0"/>
              <a:t> </a:t>
            </a:r>
            <a:r>
              <a:rPr lang="fi-FI" dirty="0" err="1" smtClean="0"/>
              <a:t>själv</a:t>
            </a:r>
            <a:endParaRPr lang="fi-FI" dirty="0" smtClean="0"/>
          </a:p>
          <a:p>
            <a:r>
              <a:rPr lang="fi-FI" dirty="0" smtClean="0"/>
              <a:t>-  </a:t>
            </a:r>
            <a:r>
              <a:rPr lang="fi-FI" dirty="0" err="1" smtClean="0"/>
              <a:t>Utgäende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</a:t>
            </a:r>
            <a:r>
              <a:rPr lang="fi-FI" dirty="0" err="1" smtClean="0"/>
              <a:t>klientens</a:t>
            </a:r>
            <a:r>
              <a:rPr lang="fi-FI" dirty="0" smtClean="0"/>
              <a:t> </a:t>
            </a:r>
            <a:r>
              <a:rPr lang="fi-FI" dirty="0" err="1" smtClean="0"/>
              <a:t>uppdrag</a:t>
            </a:r>
            <a:endParaRPr lang="fi-FI" dirty="0" smtClean="0"/>
          </a:p>
          <a:p>
            <a:r>
              <a:rPr lang="fi-FI" dirty="0" smtClean="0"/>
              <a:t>- </a:t>
            </a:r>
            <a:r>
              <a:rPr lang="fi-FI" dirty="0" err="1" smtClean="0"/>
              <a:t>Inget</a:t>
            </a:r>
            <a:r>
              <a:rPr lang="fi-FI" dirty="0" smtClean="0"/>
              <a:t> </a:t>
            </a:r>
            <a:r>
              <a:rPr lang="fi-FI" dirty="0" err="1" smtClean="0"/>
              <a:t>vårdansvar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beslutanderätt</a:t>
            </a:r>
            <a:endParaRPr lang="fi-FI" dirty="0" smtClean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sauli.suominen@welho.com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899592" y="9807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SYSTEMVÄRLDEN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886146" y="936220"/>
            <a:ext cx="23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LIVSVÄRLDEN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2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Vi </a:t>
            </a:r>
            <a:r>
              <a:rPr lang="fi-FI" dirty="0" err="1" smtClean="0"/>
              <a:t>tror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vi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klienten</a:t>
            </a:r>
            <a:r>
              <a:rPr lang="fi-FI" dirty="0" smtClean="0"/>
              <a:t> i </a:t>
            </a:r>
            <a:r>
              <a:rPr lang="fi-FI" dirty="0" err="1" smtClean="0"/>
              <a:t>centrum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förblindade</a:t>
            </a:r>
            <a:r>
              <a:rPr lang="fi-FI" dirty="0" smtClean="0"/>
              <a:t> för </a:t>
            </a:r>
            <a:r>
              <a:rPr lang="fi-FI" dirty="0" err="1" smtClean="0"/>
              <a:t>hur</a:t>
            </a:r>
            <a:r>
              <a:rPr lang="fi-FI" dirty="0" smtClean="0"/>
              <a:t> det </a:t>
            </a:r>
            <a:r>
              <a:rPr lang="fi-FI" dirty="0" err="1" smtClean="0"/>
              <a:t>system</a:t>
            </a:r>
            <a:r>
              <a:rPr lang="fi-FI" dirty="0" smtClean="0"/>
              <a:t> </a:t>
            </a:r>
            <a:r>
              <a:rPr lang="fi-FI" dirty="0" err="1" smtClean="0"/>
              <a:t>där</a:t>
            </a:r>
            <a:r>
              <a:rPr lang="fi-FI" dirty="0" smtClean="0"/>
              <a:t> vi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anställda</a:t>
            </a:r>
            <a:r>
              <a:rPr lang="fi-FI" dirty="0" smtClean="0"/>
              <a:t> </a:t>
            </a:r>
            <a:r>
              <a:rPr lang="fi-FI" dirty="0" err="1" smtClean="0"/>
              <a:t>påverkar</a:t>
            </a:r>
            <a:r>
              <a:rPr lang="fi-FI" dirty="0" smtClean="0"/>
              <a:t> </a:t>
            </a:r>
            <a:r>
              <a:rPr lang="fi-FI" dirty="0" err="1" smtClean="0"/>
              <a:t>vårt</a:t>
            </a:r>
            <a:r>
              <a:rPr lang="fi-FI" dirty="0" smtClean="0"/>
              <a:t> </a:t>
            </a:r>
            <a:r>
              <a:rPr lang="fi-FI" dirty="0" err="1" smtClean="0"/>
              <a:t>sätt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se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klienten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231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Serviceproducenternas</a:t>
            </a:r>
            <a:r>
              <a:rPr lang="fi-FI" dirty="0" smtClean="0"/>
              <a:t> </a:t>
            </a:r>
            <a:r>
              <a:rPr lang="fi-FI" dirty="0" err="1" smtClean="0"/>
              <a:t>svårigheter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700" dirty="0" smtClean="0"/>
              <a:t>(</a:t>
            </a:r>
            <a:r>
              <a:rPr lang="fi-FI" sz="2700" dirty="0" err="1" smtClean="0"/>
              <a:t>Arnkil</a:t>
            </a:r>
            <a:r>
              <a:rPr lang="fi-FI" sz="2700" dirty="0" smtClean="0"/>
              <a:t> ym. 2000)</a:t>
            </a:r>
            <a:endParaRPr lang="fi-FI" sz="27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SEKTORANSVAR</a:t>
            </a:r>
            <a:br>
              <a:rPr lang="fi-FI" dirty="0" smtClean="0"/>
            </a:br>
            <a:r>
              <a:rPr lang="fi-FI" dirty="0" err="1" smtClean="0"/>
              <a:t>Allsa</a:t>
            </a:r>
            <a:r>
              <a:rPr lang="fi-FI" dirty="0" smtClean="0"/>
              <a:t> </a:t>
            </a:r>
            <a:r>
              <a:rPr lang="fi-FI" dirty="0" err="1" smtClean="0"/>
              <a:t>svarar</a:t>
            </a:r>
            <a:r>
              <a:rPr lang="fi-FI" dirty="0" smtClean="0"/>
              <a:t> </a:t>
            </a:r>
            <a:r>
              <a:rPr lang="fi-FI" dirty="0" err="1" smtClean="0"/>
              <a:t>föe</a:t>
            </a:r>
            <a:r>
              <a:rPr lang="fi-FI" dirty="0" smtClean="0"/>
              <a:t> </a:t>
            </a:r>
            <a:r>
              <a:rPr lang="fi-FI" dirty="0" err="1" smtClean="0"/>
              <a:t>sin</a:t>
            </a:r>
            <a:r>
              <a:rPr lang="fi-FI" dirty="0" smtClean="0"/>
              <a:t> </a:t>
            </a:r>
            <a:r>
              <a:rPr lang="fi-FI" dirty="0" err="1" smtClean="0"/>
              <a:t>egen</a:t>
            </a:r>
            <a:r>
              <a:rPr lang="fi-FI" dirty="0" smtClean="0"/>
              <a:t> </a:t>
            </a:r>
            <a:r>
              <a:rPr lang="fi-FI" dirty="0" err="1" smtClean="0"/>
              <a:t>sektor</a:t>
            </a:r>
            <a:r>
              <a:rPr lang="fi-FI" dirty="0" smtClean="0"/>
              <a:t>, </a:t>
            </a:r>
            <a:r>
              <a:rPr lang="fi-FI" dirty="0" err="1" smtClean="0"/>
              <a:t>vilket</a:t>
            </a:r>
            <a:r>
              <a:rPr lang="fi-FI" dirty="0" smtClean="0"/>
              <a:t> </a:t>
            </a:r>
            <a:r>
              <a:rPr lang="fi-FI" dirty="0" err="1" smtClean="0"/>
              <a:t>leder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avsaknad</a:t>
            </a:r>
            <a:r>
              <a:rPr lang="fi-FI" dirty="0" smtClean="0"/>
              <a:t> av ett </a:t>
            </a:r>
            <a:r>
              <a:rPr lang="fi-FI" dirty="0" err="1" smtClean="0"/>
              <a:t>gemensamt</a:t>
            </a:r>
            <a:r>
              <a:rPr lang="fi-FI" dirty="0" smtClean="0"/>
              <a:t> </a:t>
            </a:r>
            <a:r>
              <a:rPr lang="fi-FI" dirty="0" err="1" smtClean="0"/>
              <a:t>ansvar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gemensam</a:t>
            </a:r>
            <a:r>
              <a:rPr lang="fi-FI" dirty="0" smtClean="0"/>
              <a:t> </a:t>
            </a:r>
            <a:r>
              <a:rPr lang="fi-FI" dirty="0" err="1" smtClean="0"/>
              <a:t>handling</a:t>
            </a:r>
            <a:endParaRPr lang="fi-FI" dirty="0" smtClean="0"/>
          </a:p>
          <a:p>
            <a:r>
              <a:rPr lang="fi-FI" dirty="0" smtClean="0"/>
              <a:t>RATIONALITET</a:t>
            </a:r>
            <a:br>
              <a:rPr lang="fi-FI" dirty="0" smtClean="0"/>
            </a:br>
            <a:r>
              <a:rPr lang="fi-FI" dirty="0" err="1" smtClean="0"/>
              <a:t>Klassificering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diagnostisering</a:t>
            </a:r>
            <a:r>
              <a:rPr lang="fi-FI" dirty="0" smtClean="0"/>
              <a:t>, </a:t>
            </a:r>
            <a:r>
              <a:rPr lang="fi-FI" dirty="0" err="1" smtClean="0"/>
              <a:t>metoder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evidensbaserad</a:t>
            </a:r>
            <a:r>
              <a:rPr lang="fi-FI" dirty="0" smtClean="0"/>
              <a:t> </a:t>
            </a:r>
            <a:r>
              <a:rPr lang="fi-FI" dirty="0" err="1" smtClean="0"/>
              <a:t>vård</a:t>
            </a:r>
            <a:r>
              <a:rPr lang="fi-FI" dirty="0" smtClean="0"/>
              <a:t> </a:t>
            </a:r>
            <a:r>
              <a:rPr lang="fi-FI" dirty="0" err="1" smtClean="0"/>
              <a:t>styr</a:t>
            </a:r>
            <a:r>
              <a:rPr lang="fi-FI" dirty="0" smtClean="0"/>
              <a:t> </a:t>
            </a:r>
            <a:r>
              <a:rPr lang="fi-FI" dirty="0" err="1" smtClean="0"/>
              <a:t>omsorgen</a:t>
            </a:r>
            <a:r>
              <a:rPr lang="fi-FI" dirty="0" smtClean="0"/>
              <a:t>. </a:t>
            </a:r>
            <a:r>
              <a:rPr lang="fi-FI" dirty="0" err="1" smtClean="0"/>
              <a:t>Vilket</a:t>
            </a:r>
            <a:r>
              <a:rPr lang="fi-FI" dirty="0" smtClean="0"/>
              <a:t> </a:t>
            </a:r>
            <a:r>
              <a:rPr lang="fi-FI" dirty="0" err="1" smtClean="0"/>
              <a:t>leder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klientens</a:t>
            </a:r>
            <a:r>
              <a:rPr lang="fi-FI" dirty="0" smtClean="0"/>
              <a:t> </a:t>
            </a:r>
            <a:r>
              <a:rPr lang="fi-FI" dirty="0" err="1" smtClean="0"/>
              <a:t>vardag</a:t>
            </a:r>
            <a:r>
              <a:rPr lang="fi-FI" dirty="0" smtClean="0"/>
              <a:t>, </a:t>
            </a:r>
            <a:r>
              <a:rPr lang="fi-FI" dirty="0" err="1" smtClean="0"/>
              <a:t>individuella</a:t>
            </a:r>
            <a:r>
              <a:rPr lang="fi-FI" dirty="0" smtClean="0"/>
              <a:t> </a:t>
            </a:r>
            <a:r>
              <a:rPr lang="fi-FI" dirty="0" err="1" smtClean="0"/>
              <a:t>verklighet</a:t>
            </a:r>
            <a:r>
              <a:rPr lang="fi-FI" dirty="0" smtClean="0"/>
              <a:t>, </a:t>
            </a:r>
            <a:r>
              <a:rPr lang="fi-FI" dirty="0" err="1" smtClean="0"/>
              <a:t>känsla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synsätt</a:t>
            </a:r>
            <a:r>
              <a:rPr lang="fi-FI" dirty="0" smtClean="0"/>
              <a:t> </a:t>
            </a:r>
            <a:r>
              <a:rPr lang="fi-FI" dirty="0" err="1" smtClean="0"/>
              <a:t>lätt</a:t>
            </a:r>
            <a:r>
              <a:rPr lang="fi-FI" dirty="0" smtClean="0"/>
              <a:t> </a:t>
            </a:r>
            <a:r>
              <a:rPr lang="fi-FI" dirty="0" err="1" smtClean="0"/>
              <a:t>förbises</a:t>
            </a:r>
            <a:r>
              <a:rPr lang="fi-FI" dirty="0" smtClean="0"/>
              <a:t> (Mikael Leiman)</a:t>
            </a:r>
          </a:p>
          <a:p>
            <a:r>
              <a:rPr lang="fi-FI" dirty="0" smtClean="0"/>
              <a:t>PROBLEMCENTRERING</a:t>
            </a:r>
            <a:br>
              <a:rPr lang="fi-FI" dirty="0" smtClean="0"/>
            </a:br>
            <a:r>
              <a:rPr lang="fi-FI" dirty="0" err="1" smtClean="0"/>
              <a:t>Problemklassificeringen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det </a:t>
            </a:r>
            <a:r>
              <a:rPr lang="fi-FI" dirty="0" err="1" smtClean="0"/>
              <a:t>centrala</a:t>
            </a:r>
            <a:r>
              <a:rPr lang="fi-FI" dirty="0" smtClean="0"/>
              <a:t>. </a:t>
            </a:r>
            <a:r>
              <a:rPr lang="fi-FI" dirty="0" err="1" smtClean="0"/>
              <a:t>Stödet</a:t>
            </a:r>
            <a:r>
              <a:rPr lang="fi-FI" dirty="0" smtClean="0"/>
              <a:t> </a:t>
            </a:r>
            <a:r>
              <a:rPr lang="fi-FI" dirty="0" err="1" smtClean="0"/>
              <a:t>baserar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</a:t>
            </a:r>
            <a:r>
              <a:rPr lang="fi-FI" dirty="0" err="1" smtClean="0"/>
              <a:t>dock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förstärka</a:t>
            </a:r>
            <a:r>
              <a:rPr lang="fi-FI" dirty="0" smtClean="0"/>
              <a:t> </a:t>
            </a:r>
            <a:r>
              <a:rPr lang="fi-FI" dirty="0" err="1" smtClean="0"/>
              <a:t>resurser</a:t>
            </a:r>
            <a:r>
              <a:rPr lang="fi-FI" dirty="0" smtClean="0"/>
              <a:t>, </a:t>
            </a:r>
            <a:r>
              <a:rPr lang="fi-FI" dirty="0" err="1" smtClean="0"/>
              <a:t>problem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stödas</a:t>
            </a:r>
            <a:r>
              <a:rPr lang="fi-FI" dirty="0" smtClean="0"/>
              <a:t>!</a:t>
            </a:r>
          </a:p>
          <a:p>
            <a:r>
              <a:rPr lang="fi-FI" dirty="0" smtClean="0"/>
              <a:t>EXPERTIS OCH PROFESSIONALITET I CENTRUM</a:t>
            </a:r>
            <a:br>
              <a:rPr lang="fi-FI" dirty="0" smtClean="0"/>
            </a:b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professionella</a:t>
            </a:r>
            <a:r>
              <a:rPr lang="fi-FI" dirty="0" smtClean="0"/>
              <a:t> </a:t>
            </a:r>
            <a:r>
              <a:rPr lang="fi-FI" dirty="0" err="1" smtClean="0"/>
              <a:t>funger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expert</a:t>
            </a:r>
            <a:r>
              <a:rPr lang="fi-FI" dirty="0" smtClean="0"/>
              <a:t>,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vet</a:t>
            </a:r>
            <a:r>
              <a:rPr lang="fi-FI" dirty="0" smtClean="0"/>
              <a:t> </a:t>
            </a:r>
            <a:r>
              <a:rPr lang="fi-FI" dirty="0" err="1" smtClean="0"/>
              <a:t>hur</a:t>
            </a:r>
            <a:r>
              <a:rPr lang="fi-FI" dirty="0" smtClean="0"/>
              <a:t> vi </a:t>
            </a:r>
            <a:r>
              <a:rPr lang="fi-FI" dirty="0" err="1" smtClean="0"/>
              <a:t>skall</a:t>
            </a:r>
            <a:r>
              <a:rPr lang="fi-FI" dirty="0" smtClean="0"/>
              <a:t> </a:t>
            </a:r>
            <a:r>
              <a:rPr lang="fi-FI" dirty="0" err="1" smtClean="0"/>
              <a:t>handla</a:t>
            </a:r>
            <a:r>
              <a:rPr lang="fi-FI" dirty="0" smtClean="0"/>
              <a:t>. </a:t>
            </a:r>
            <a:r>
              <a:rPr lang="fi-FI" dirty="0" err="1" smtClean="0"/>
              <a:t>Detta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vara ett </a:t>
            </a:r>
            <a:r>
              <a:rPr lang="fi-FI" dirty="0" err="1" smtClean="0"/>
              <a:t>hinder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emm</a:t>
            </a:r>
            <a:r>
              <a:rPr lang="fi-FI" dirty="0" smtClean="0"/>
              <a:t> </a:t>
            </a:r>
            <a:r>
              <a:rPr lang="fi-FI" dirty="0" err="1" smtClean="0"/>
              <a:t>jämlikt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fötroendefullt</a:t>
            </a:r>
            <a:r>
              <a:rPr lang="fi-FI" dirty="0" smtClean="0"/>
              <a:t> </a:t>
            </a:r>
            <a:r>
              <a:rPr lang="fi-FI" dirty="0" err="1" smtClean="0"/>
              <a:t>förhållande</a:t>
            </a:r>
            <a:r>
              <a:rPr lang="fi-FI" dirty="0" smtClean="0"/>
              <a:t> </a:t>
            </a:r>
            <a:r>
              <a:rPr lang="fi-FI" dirty="0" err="1" smtClean="0"/>
              <a:t>uppstår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sauli.suominen@welho.com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7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KLIENTEN I CENTRUM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En </a:t>
            </a:r>
            <a:r>
              <a:rPr lang="fi-FI" dirty="0" err="1" smtClean="0"/>
              <a:t>målsättning</a:t>
            </a:r>
            <a:r>
              <a:rPr lang="fi-FI" dirty="0" smtClean="0"/>
              <a:t> i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form</a:t>
            </a:r>
            <a:r>
              <a:rPr lang="fi-FI" dirty="0" smtClean="0"/>
              <a:t> av </a:t>
            </a:r>
            <a:r>
              <a:rPr lang="fi-FI" dirty="0" err="1" smtClean="0"/>
              <a:t>klientarbete</a:t>
            </a:r>
            <a:r>
              <a:rPr lang="fi-FI" dirty="0" smtClean="0"/>
              <a:t>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svårt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förverkliga</a:t>
            </a:r>
            <a:endParaRPr lang="fi-FI" dirty="0" smtClean="0"/>
          </a:p>
          <a:p>
            <a:r>
              <a:rPr lang="fi-FI" dirty="0" err="1" smtClean="0"/>
              <a:t>Begrepp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klientens</a:t>
            </a:r>
            <a:r>
              <a:rPr lang="fi-FI" dirty="0" smtClean="0"/>
              <a:t> </a:t>
            </a:r>
            <a:r>
              <a:rPr lang="fi-FI" dirty="0" err="1" smtClean="0"/>
              <a:t>medverkan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delaktighet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egentligen</a:t>
            </a:r>
            <a:r>
              <a:rPr lang="fi-FI" dirty="0" smtClean="0"/>
              <a:t> </a:t>
            </a:r>
            <a:r>
              <a:rPr lang="fi-FI" dirty="0" err="1" smtClean="0"/>
              <a:t>bevis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vi </a:t>
            </a:r>
            <a:r>
              <a:rPr lang="fi-FI" dirty="0" err="1" smtClean="0"/>
              <a:t>utgår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</a:t>
            </a:r>
            <a:r>
              <a:rPr lang="fi-FI" dirty="0" err="1" smtClean="0"/>
              <a:t>systemvärlden</a:t>
            </a:r>
            <a:r>
              <a:rPr lang="fi-FI" dirty="0" smtClean="0"/>
              <a:t>. </a:t>
            </a:r>
            <a:r>
              <a:rPr lang="fi-FI" dirty="0" err="1" smtClean="0"/>
              <a:t>Klienten</a:t>
            </a:r>
            <a:r>
              <a:rPr lang="fi-FI" dirty="0" smtClean="0"/>
              <a:t> </a:t>
            </a:r>
            <a:r>
              <a:rPr lang="fi-FI" dirty="0" err="1" smtClean="0"/>
              <a:t>förutsätts</a:t>
            </a:r>
            <a:r>
              <a:rPr lang="fi-FI" dirty="0" smtClean="0"/>
              <a:t> </a:t>
            </a:r>
            <a:r>
              <a:rPr lang="fi-FI" dirty="0" err="1" smtClean="0"/>
              <a:t>medverka</a:t>
            </a:r>
            <a:r>
              <a:rPr lang="fi-FI" dirty="0" smtClean="0"/>
              <a:t> i det, </a:t>
            </a:r>
            <a:r>
              <a:rPr lang="fi-FI" dirty="0" err="1" smtClean="0"/>
              <a:t>som</a:t>
            </a:r>
            <a:r>
              <a:rPr lang="fi-FI" dirty="0" smtClean="0"/>
              <a:t> vi </a:t>
            </a:r>
            <a:r>
              <a:rPr lang="fi-FI" dirty="0" err="1" smtClean="0"/>
              <a:t>leder</a:t>
            </a:r>
            <a:endParaRPr lang="fi-FI" dirty="0" smtClean="0"/>
          </a:p>
          <a:p>
            <a:r>
              <a:rPr lang="fi-FI" dirty="0" err="1" smtClean="0"/>
              <a:t>Kanske</a:t>
            </a:r>
            <a:r>
              <a:rPr lang="fi-FI" dirty="0" smtClean="0"/>
              <a:t> vi </a:t>
            </a:r>
            <a:r>
              <a:rPr lang="fi-FI" dirty="0" err="1" smtClean="0"/>
              <a:t>borde</a:t>
            </a:r>
            <a:r>
              <a:rPr lang="fi-FI" dirty="0" smtClean="0"/>
              <a:t> </a:t>
            </a:r>
            <a:r>
              <a:rPr lang="fi-FI" dirty="0" err="1" smtClean="0"/>
              <a:t>utgå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de </a:t>
            </a:r>
            <a:r>
              <a:rPr lang="fi-FI" dirty="0" err="1" smtClean="0"/>
              <a:t>professionellas</a:t>
            </a:r>
            <a:r>
              <a:rPr lang="fi-FI" dirty="0" smtClean="0"/>
              <a:t> </a:t>
            </a:r>
            <a:r>
              <a:rPr lang="fi-FI" dirty="0" err="1" smtClean="0"/>
              <a:t>delaktighet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medverkan</a:t>
            </a:r>
            <a:r>
              <a:rPr lang="fi-FI" dirty="0" smtClean="0"/>
              <a:t>. </a:t>
            </a:r>
            <a:r>
              <a:rPr lang="fi-FI" dirty="0" err="1" smtClean="0"/>
              <a:t>Verksamheten</a:t>
            </a:r>
            <a:r>
              <a:rPr lang="fi-FI" dirty="0" smtClean="0"/>
              <a:t> </a:t>
            </a:r>
            <a:r>
              <a:rPr lang="fi-FI" dirty="0" err="1" smtClean="0"/>
              <a:t>skulle</a:t>
            </a:r>
            <a:r>
              <a:rPr lang="fi-FI" dirty="0" smtClean="0"/>
              <a:t> </a:t>
            </a:r>
            <a:r>
              <a:rPr lang="fi-FI" dirty="0" err="1" smtClean="0"/>
              <a:t>då</a:t>
            </a:r>
            <a:r>
              <a:rPr lang="fi-FI" dirty="0" smtClean="0"/>
              <a:t> </a:t>
            </a:r>
            <a:r>
              <a:rPr lang="fi-FI" dirty="0" err="1" smtClean="0"/>
              <a:t>utgå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</a:t>
            </a:r>
            <a:r>
              <a:rPr lang="fi-FI" dirty="0" err="1" smtClean="0"/>
              <a:t>klientens</a:t>
            </a:r>
            <a:r>
              <a:rPr lang="fi-FI" dirty="0" smtClean="0"/>
              <a:t> </a:t>
            </a:r>
            <a:r>
              <a:rPr lang="fi-FI" dirty="0" err="1" smtClean="0"/>
              <a:t>vardag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verklighet</a:t>
            </a:r>
            <a:r>
              <a:rPr lang="fi-FI" dirty="0" smtClean="0"/>
              <a:t>. </a:t>
            </a:r>
          </a:p>
          <a:p>
            <a:r>
              <a:rPr lang="fi-FI" dirty="0" smtClean="0"/>
              <a:t>Av </a:t>
            </a:r>
            <a:r>
              <a:rPr lang="fi-FI" dirty="0" err="1" smtClean="0"/>
              <a:t>våra</a:t>
            </a:r>
            <a:r>
              <a:rPr lang="fi-FI" dirty="0" smtClean="0"/>
              <a:t>  </a:t>
            </a:r>
            <a:r>
              <a:rPr lang="fi-FI" dirty="0" err="1" smtClean="0"/>
              <a:t>vårdmetoder</a:t>
            </a:r>
            <a:r>
              <a:rPr lang="fi-FI" dirty="0" smtClean="0"/>
              <a:t> </a:t>
            </a:r>
            <a:r>
              <a:rPr lang="fi-FI" dirty="0" err="1" smtClean="0"/>
              <a:t>grundar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14 %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interkation</a:t>
            </a:r>
            <a:r>
              <a:rPr lang="fi-FI" dirty="0" smtClean="0"/>
              <a:t> (49 % </a:t>
            </a:r>
            <a:r>
              <a:rPr lang="fi-FI" dirty="0" err="1" smtClean="0"/>
              <a:t>är</a:t>
            </a:r>
            <a:r>
              <a:rPr lang="fi-FI" dirty="0" smtClean="0"/>
              <a:t> varmistava </a:t>
            </a:r>
            <a:r>
              <a:rPr lang="fi-FI" dirty="0" err="1" smtClean="0"/>
              <a:t>assertive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37 % </a:t>
            </a:r>
            <a:r>
              <a:rPr lang="fi-FI" dirty="0" err="1" smtClean="0"/>
              <a:t>pedagogiska</a:t>
            </a:r>
            <a:r>
              <a:rPr lang="fi-FI" dirty="0" smtClean="0"/>
              <a:t>) (Latvala 1998)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sauli.suominen@welho.com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5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dirty="0" err="1" smtClean="0">
                <a:solidFill>
                  <a:srgbClr val="000000"/>
                </a:solidFill>
                <a:latin typeface="Calibri"/>
              </a:rPr>
              <a:t>Personligt</a:t>
            </a:r>
            <a:r>
              <a:rPr lang="fi-FI" sz="4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4400" dirty="0" err="1" smtClean="0">
                <a:solidFill>
                  <a:srgbClr val="000000"/>
                </a:solidFill>
                <a:latin typeface="Calibri"/>
              </a:rPr>
              <a:t>ombud</a:t>
            </a:r>
            <a:endParaRPr dirty="0"/>
          </a:p>
        </p:txBody>
      </p:sp>
      <p:sp>
        <p:nvSpPr>
          <p:cNvPr id="87" name="TextShape 2"/>
          <p:cNvSpPr txBox="1"/>
          <p:nvPr/>
        </p:nvSpPr>
        <p:spPr>
          <a:xfrm>
            <a:off x="457200" y="1296000"/>
            <a:ext cx="8229240" cy="48297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Utgår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från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den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kunskap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som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utvecklas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i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mötet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med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klient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och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ombud.asiakkaan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i-FI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Målsättningen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är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att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förstärka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klientens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självständiga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liv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.</a:t>
            </a:r>
            <a:endParaRPr sz="28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Personligt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ombud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är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strukturellt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arbete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som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utgår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från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klientens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behov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och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önskemål</a:t>
            </a:r>
            <a:endParaRPr lang="fi-FI" sz="28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Arbetet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siktar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inte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på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att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förändra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klienten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utan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att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förändra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de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strukturer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som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påverkar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hennes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liv.</a:t>
            </a:r>
            <a:endParaRPr sz="28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Utgår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från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klientens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uppdrag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eller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det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som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uppstår</a:t>
            </a:r>
            <a:r>
              <a:rPr lang="fi-FI" sz="2800" dirty="0" smtClean="0">
                <a:solidFill>
                  <a:srgbClr val="000000"/>
                </a:solidFill>
                <a:latin typeface="Calibri"/>
              </a:rPr>
              <a:t> i </a:t>
            </a:r>
            <a:r>
              <a:rPr lang="fi-FI" sz="2800" dirty="0" err="1" smtClean="0">
                <a:solidFill>
                  <a:srgbClr val="000000"/>
                </a:solidFill>
                <a:latin typeface="Calibri"/>
              </a:rPr>
              <a:t>mötet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9692784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Några</a:t>
            </a:r>
            <a:r>
              <a:rPr lang="fi-FI" dirty="0" smtClean="0"/>
              <a:t> </a:t>
            </a:r>
            <a:r>
              <a:rPr lang="fi-FI" dirty="0" err="1" smtClean="0"/>
              <a:t>ord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mig</a:t>
            </a:r>
            <a:r>
              <a:rPr lang="fi-FI" dirty="0" smtClean="0"/>
              <a:t> </a:t>
            </a:r>
            <a:r>
              <a:rPr lang="fi-FI" dirty="0" err="1" smtClean="0"/>
              <a:t>själv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 smtClean="0"/>
              <a:t>Arbetar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Finfami</a:t>
            </a:r>
            <a:r>
              <a:rPr lang="fi-FI" dirty="0" smtClean="0"/>
              <a:t>, </a:t>
            </a:r>
            <a:r>
              <a:rPr lang="fi-FI" dirty="0" err="1" smtClean="0"/>
              <a:t>Nylands</a:t>
            </a:r>
            <a:r>
              <a:rPr lang="fi-FI" dirty="0" smtClean="0"/>
              <a:t> </a:t>
            </a:r>
            <a:r>
              <a:rPr lang="fi-FI" dirty="0" err="1" smtClean="0"/>
              <a:t>förening</a:t>
            </a:r>
            <a:r>
              <a:rPr lang="fi-FI" dirty="0" smtClean="0"/>
              <a:t> </a:t>
            </a:r>
            <a:r>
              <a:rPr lang="fi-FI" dirty="0" err="1" smtClean="0"/>
              <a:t>rf</a:t>
            </a:r>
            <a:r>
              <a:rPr lang="fi-FI" dirty="0" smtClean="0"/>
              <a:t> </a:t>
            </a:r>
            <a:r>
              <a:rPr lang="fi-FI" dirty="0" err="1" smtClean="0">
                <a:hlinkClick r:id="rId2"/>
              </a:rPr>
              <a:t>www.otu.fi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OPA-projektet</a:t>
            </a:r>
            <a:endParaRPr lang="fi-FI" dirty="0" smtClean="0"/>
          </a:p>
          <a:p>
            <a:r>
              <a:rPr lang="fi-FI" dirty="0" err="1" smtClean="0"/>
              <a:t>Utvecklar</a:t>
            </a:r>
            <a:r>
              <a:rPr lang="fi-FI" dirty="0" smtClean="0"/>
              <a:t> en </a:t>
            </a:r>
            <a:r>
              <a:rPr lang="fi-FI" dirty="0" err="1" smtClean="0"/>
              <a:t>familjecentrerad</a:t>
            </a:r>
            <a:r>
              <a:rPr lang="fi-FI" dirty="0" smtClean="0"/>
              <a:t> </a:t>
            </a:r>
            <a:r>
              <a:rPr lang="fi-FI" dirty="0" err="1" smtClean="0"/>
              <a:t>modell</a:t>
            </a:r>
            <a:r>
              <a:rPr lang="fi-FI" dirty="0" smtClean="0"/>
              <a:t> </a:t>
            </a:r>
            <a:r>
              <a:rPr lang="fi-FI" dirty="0" err="1" smtClean="0"/>
              <a:t>inom</a:t>
            </a:r>
            <a:r>
              <a:rPr lang="fi-FI" dirty="0" smtClean="0"/>
              <a:t> </a:t>
            </a:r>
            <a:r>
              <a:rPr lang="fi-FI" dirty="0" err="1" smtClean="0"/>
              <a:t>missbruk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psykisk</a:t>
            </a:r>
            <a:r>
              <a:rPr lang="fi-FI" dirty="0" smtClean="0"/>
              <a:t> </a:t>
            </a:r>
            <a:r>
              <a:rPr lang="fi-FI" dirty="0" err="1" smtClean="0"/>
              <a:t>ohälsa</a:t>
            </a:r>
            <a:endParaRPr lang="fi-FI" dirty="0" smtClean="0"/>
          </a:p>
          <a:p>
            <a:r>
              <a:rPr lang="fi-FI" dirty="0" err="1" smtClean="0"/>
              <a:t>Initiativtagare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föreningen</a:t>
            </a:r>
            <a:r>
              <a:rPr lang="fi-FI" dirty="0" smtClean="0"/>
              <a:t> </a:t>
            </a:r>
            <a:r>
              <a:rPr lang="fi-FI" dirty="0" err="1" smtClean="0"/>
              <a:t>Personligt</a:t>
            </a:r>
            <a:r>
              <a:rPr lang="fi-FI" dirty="0" smtClean="0"/>
              <a:t> </a:t>
            </a:r>
            <a:r>
              <a:rPr lang="fi-FI" dirty="0" err="1" smtClean="0"/>
              <a:t>ombud</a:t>
            </a:r>
            <a:r>
              <a:rPr lang="fi-FI" dirty="0" smtClean="0"/>
              <a:t> i Finland </a:t>
            </a:r>
            <a:r>
              <a:rPr lang="fi-FI" dirty="0" err="1" smtClean="0"/>
              <a:t>rf</a:t>
            </a:r>
            <a:r>
              <a:rPr lang="fi-FI" dirty="0" smtClean="0"/>
              <a:t>. Suomen palveluohjausyhdistys ry.  </a:t>
            </a:r>
            <a:r>
              <a:rPr lang="fi-FI" dirty="0" err="1" smtClean="0">
                <a:hlinkClick r:id="rId3"/>
              </a:rPr>
              <a:t>www.palveluohjaus.fi</a:t>
            </a:r>
            <a:r>
              <a:rPr lang="fi-FI" dirty="0" smtClean="0"/>
              <a:t> , </a:t>
            </a:r>
            <a:r>
              <a:rPr lang="fi-FI" dirty="0" err="1" smtClean="0"/>
              <a:t>grundad</a:t>
            </a:r>
            <a:r>
              <a:rPr lang="fi-FI" dirty="0" smtClean="0"/>
              <a:t> </a:t>
            </a:r>
            <a:r>
              <a:rPr lang="fi-FI" dirty="0" err="1" smtClean="0"/>
              <a:t>våren</a:t>
            </a:r>
            <a:r>
              <a:rPr lang="fi-FI" dirty="0" smtClean="0"/>
              <a:t> 2011</a:t>
            </a:r>
          </a:p>
          <a:p>
            <a:r>
              <a:rPr lang="fi-FI" dirty="0" err="1" smtClean="0"/>
              <a:t>Forskning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klientarbete</a:t>
            </a:r>
            <a:r>
              <a:rPr lang="fi-FI" dirty="0" smtClean="0"/>
              <a:t> </a:t>
            </a:r>
            <a:r>
              <a:rPr lang="fi-FI" dirty="0" err="1" smtClean="0"/>
              <a:t>kring</a:t>
            </a:r>
            <a:r>
              <a:rPr lang="fi-FI" dirty="0" smtClean="0"/>
              <a:t> </a:t>
            </a:r>
            <a:r>
              <a:rPr lang="fi-FI" dirty="0" err="1" smtClean="0"/>
              <a:t>uppmärksamhetsstörning</a:t>
            </a:r>
            <a:r>
              <a:rPr lang="fi-FI" dirty="0" smtClean="0"/>
              <a:t> ADHD, </a:t>
            </a:r>
            <a:r>
              <a:rPr lang="fi-FI" dirty="0" err="1" smtClean="0">
                <a:hlinkClick r:id="rId4"/>
              </a:rPr>
              <a:t>www.saulisuominen.fi</a:t>
            </a:r>
            <a:r>
              <a:rPr lang="fi-FI" dirty="0" smtClean="0"/>
              <a:t> 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888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755576" y="26064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UTMANINGAR I DAGENS SOCIAL- OCH HÄLSOVÅRD </a:t>
            </a:r>
            <a:endParaRPr lang="fi-FI" sz="2400" dirty="0"/>
          </a:p>
        </p:txBody>
      </p:sp>
      <p:sp>
        <p:nvSpPr>
          <p:cNvPr id="6" name="Alanuoli 5"/>
          <p:cNvSpPr/>
          <p:nvPr/>
        </p:nvSpPr>
        <p:spPr>
          <a:xfrm>
            <a:off x="2742424" y="1196752"/>
            <a:ext cx="2232248" cy="1584176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Alanuoli 6"/>
          <p:cNvSpPr/>
          <p:nvPr/>
        </p:nvSpPr>
        <p:spPr>
          <a:xfrm rot="10800000">
            <a:off x="3282483" y="4721880"/>
            <a:ext cx="1152129" cy="1008112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4932040" y="119675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-  </a:t>
            </a:r>
            <a:r>
              <a:rPr lang="fi-FI" dirty="0" err="1" smtClean="0"/>
              <a:t>Stark</a:t>
            </a:r>
            <a:r>
              <a:rPr lang="fi-FI" dirty="0" smtClean="0"/>
              <a:t> </a:t>
            </a:r>
            <a:r>
              <a:rPr lang="fi-FI" dirty="0" err="1" smtClean="0"/>
              <a:t>central</a:t>
            </a:r>
            <a:r>
              <a:rPr lang="fi-FI" dirty="0" smtClean="0"/>
              <a:t> </a:t>
            </a:r>
            <a:r>
              <a:rPr lang="fi-FI" dirty="0" err="1" smtClean="0"/>
              <a:t>styrning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 </a:t>
            </a:r>
            <a:r>
              <a:rPr lang="fi-FI" dirty="0" err="1" smtClean="0"/>
              <a:t>Tron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reformers</a:t>
            </a:r>
            <a:r>
              <a:rPr lang="fi-FI" dirty="0" smtClean="0"/>
              <a:t> </a:t>
            </a:r>
            <a:r>
              <a:rPr lang="fi-FI" dirty="0" err="1" smtClean="0"/>
              <a:t>kraft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 ”</a:t>
            </a:r>
            <a:r>
              <a:rPr lang="fi-FI" dirty="0" err="1" smtClean="0"/>
              <a:t>Kejsarens</a:t>
            </a:r>
            <a:r>
              <a:rPr lang="fi-FI" dirty="0" smtClean="0"/>
              <a:t> </a:t>
            </a:r>
            <a:r>
              <a:rPr lang="fi-FI" dirty="0" err="1" smtClean="0"/>
              <a:t>nya</a:t>
            </a:r>
            <a:r>
              <a:rPr lang="fi-FI" dirty="0" smtClean="0"/>
              <a:t> </a:t>
            </a:r>
            <a:r>
              <a:rPr lang="fi-FI" dirty="0" err="1" smtClean="0"/>
              <a:t>kläder</a:t>
            </a:r>
            <a:r>
              <a:rPr lang="fi-FI" dirty="0" smtClean="0"/>
              <a:t>”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4716016" y="5013176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-  </a:t>
            </a:r>
            <a:r>
              <a:rPr lang="fi-FI" dirty="0" err="1" smtClean="0"/>
              <a:t>Få</a:t>
            </a:r>
            <a:r>
              <a:rPr lang="fi-FI" dirty="0" smtClean="0"/>
              <a:t> </a:t>
            </a:r>
            <a:r>
              <a:rPr lang="fi-FI" dirty="0" err="1" smtClean="0"/>
              <a:t>utvecklingsinitiativ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 </a:t>
            </a:r>
            <a:r>
              <a:rPr lang="fi-FI" dirty="0" err="1" smtClean="0"/>
              <a:t>Underkastning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hopplöshet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 Man </a:t>
            </a:r>
            <a:r>
              <a:rPr lang="fi-FI" dirty="0" err="1" smtClean="0"/>
              <a:t>värnar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det </a:t>
            </a:r>
            <a:r>
              <a:rPr lang="fi-FI" dirty="0" err="1" smtClean="0"/>
              <a:t>egna</a:t>
            </a:r>
            <a:r>
              <a:rPr lang="fi-FI" dirty="0" smtClean="0"/>
              <a:t> </a:t>
            </a:r>
            <a:r>
              <a:rPr lang="fi-FI" dirty="0" err="1" smtClean="0"/>
              <a:t>arbetet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 ”</a:t>
            </a:r>
            <a:r>
              <a:rPr lang="fi-FI" dirty="0" err="1" smtClean="0"/>
              <a:t>Hoppas</a:t>
            </a:r>
            <a:r>
              <a:rPr lang="fi-FI" dirty="0" smtClean="0"/>
              <a:t> </a:t>
            </a:r>
            <a:r>
              <a:rPr lang="fi-FI" dirty="0" err="1" smtClean="0"/>
              <a:t>allt</a:t>
            </a:r>
            <a:r>
              <a:rPr lang="fi-FI" dirty="0" smtClean="0"/>
              <a:t> </a:t>
            </a:r>
            <a:r>
              <a:rPr lang="fi-FI" dirty="0" err="1" smtClean="0"/>
              <a:t>går</a:t>
            </a:r>
            <a:r>
              <a:rPr lang="fi-FI" dirty="0" smtClean="0"/>
              <a:t> </a:t>
            </a:r>
            <a:r>
              <a:rPr lang="fi-FI" dirty="0" err="1" smtClean="0"/>
              <a:t>bra</a:t>
            </a:r>
            <a:r>
              <a:rPr lang="fi-FI" dirty="0" smtClean="0"/>
              <a:t> </a:t>
            </a:r>
            <a:r>
              <a:rPr lang="fi-FI" dirty="0" err="1" smtClean="0"/>
              <a:t>trots</a:t>
            </a:r>
            <a:r>
              <a:rPr lang="fi-FI" dirty="0" smtClean="0"/>
              <a:t> </a:t>
            </a:r>
            <a:r>
              <a:rPr lang="fi-FI" dirty="0" err="1" smtClean="0"/>
              <a:t>reformen</a:t>
            </a:r>
            <a:r>
              <a:rPr lang="fi-FI" dirty="0" smtClean="0"/>
              <a:t>”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2483768" y="2852936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- </a:t>
            </a:r>
            <a:r>
              <a:rPr lang="fi-FI" dirty="0" err="1" smtClean="0"/>
              <a:t>Allt</a:t>
            </a:r>
            <a:r>
              <a:rPr lang="fi-FI" dirty="0" smtClean="0"/>
              <a:t> </a:t>
            </a:r>
            <a:r>
              <a:rPr lang="fi-FI" dirty="0" err="1" smtClean="0"/>
              <a:t>mera</a:t>
            </a:r>
            <a:r>
              <a:rPr lang="fi-FI" dirty="0" smtClean="0"/>
              <a:t> </a:t>
            </a:r>
            <a:r>
              <a:rPr lang="fi-FI" dirty="0" err="1" smtClean="0"/>
              <a:t>splittrad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Serviceöar</a:t>
            </a:r>
            <a:r>
              <a:rPr lang="fi-FI" dirty="0" smtClean="0"/>
              <a:t> (I. </a:t>
            </a:r>
            <a:r>
              <a:rPr lang="fi-FI" dirty="0" err="1" smtClean="0"/>
              <a:t>Helén</a:t>
            </a:r>
            <a:r>
              <a:rPr lang="fi-FI" dirty="0" smtClean="0"/>
              <a:t>)</a:t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Betoning</a:t>
            </a:r>
            <a:r>
              <a:rPr lang="fi-FI" dirty="0" smtClean="0"/>
              <a:t> av </a:t>
            </a:r>
            <a:r>
              <a:rPr lang="fi-FI" dirty="0" err="1" smtClean="0"/>
              <a:t>metoder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Längre</a:t>
            </a:r>
            <a:r>
              <a:rPr lang="fi-FI" dirty="0" smtClean="0"/>
              <a:t> </a:t>
            </a:r>
            <a:r>
              <a:rPr lang="fi-FI" dirty="0" err="1" smtClean="0"/>
              <a:t>avstånd</a:t>
            </a:r>
            <a:r>
              <a:rPr lang="fi-FI" dirty="0" smtClean="0"/>
              <a:t> </a:t>
            </a:r>
            <a:r>
              <a:rPr lang="fi-FI" dirty="0" err="1" smtClean="0"/>
              <a:t>mellan</a:t>
            </a:r>
            <a:r>
              <a:rPr lang="fi-FI" dirty="0" smtClean="0"/>
              <a:t> </a:t>
            </a:r>
            <a:r>
              <a:rPr lang="fi-FI" dirty="0" err="1" smtClean="0"/>
              <a:t>brukare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professionell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1" name="Alanuoli 10"/>
          <p:cNvSpPr/>
          <p:nvPr/>
        </p:nvSpPr>
        <p:spPr>
          <a:xfrm rot="16200000">
            <a:off x="287524" y="2852936"/>
            <a:ext cx="2232248" cy="1584176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/>
          <p:cNvSpPr txBox="1"/>
          <p:nvPr/>
        </p:nvSpPr>
        <p:spPr>
          <a:xfrm>
            <a:off x="467544" y="4721880"/>
            <a:ext cx="2814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-  </a:t>
            </a:r>
            <a:r>
              <a:rPr lang="fi-FI" dirty="0" err="1" smtClean="0"/>
              <a:t>Konsumentklienter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 </a:t>
            </a:r>
            <a:r>
              <a:rPr lang="fi-FI" dirty="0" err="1" smtClean="0"/>
              <a:t>Servicesedlar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 </a:t>
            </a:r>
            <a:r>
              <a:rPr lang="fi-FI" dirty="0" err="1" smtClean="0"/>
              <a:t>Livskontroll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 </a:t>
            </a:r>
            <a:r>
              <a:rPr lang="fi-FI" dirty="0" err="1" smtClean="0"/>
              <a:t>Värdiga</a:t>
            </a:r>
            <a:r>
              <a:rPr lang="fi-FI" dirty="0" smtClean="0"/>
              <a:t> </a:t>
            </a:r>
            <a:r>
              <a:rPr lang="fi-FI" dirty="0" err="1" smtClean="0"/>
              <a:t>fattiga</a:t>
            </a:r>
            <a:endParaRPr lang="fi-FI" dirty="0"/>
          </a:p>
        </p:txBody>
      </p:sp>
      <p:sp>
        <p:nvSpPr>
          <p:cNvPr id="13" name="Alanuoli 12"/>
          <p:cNvSpPr/>
          <p:nvPr/>
        </p:nvSpPr>
        <p:spPr>
          <a:xfrm rot="5400000">
            <a:off x="5508103" y="3140969"/>
            <a:ext cx="1152129" cy="1008112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/>
          <p:cNvSpPr txBox="1"/>
          <p:nvPr/>
        </p:nvSpPr>
        <p:spPr>
          <a:xfrm>
            <a:off x="6732240" y="2852936"/>
            <a:ext cx="2411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- </a:t>
            </a:r>
            <a:r>
              <a:rPr lang="fi-FI" dirty="0" err="1" smtClean="0"/>
              <a:t>Utslagna</a:t>
            </a:r>
            <a:r>
              <a:rPr lang="fi-FI" dirty="0" smtClean="0"/>
              <a:t> </a:t>
            </a:r>
            <a:r>
              <a:rPr lang="fi-FI" dirty="0" err="1" smtClean="0"/>
              <a:t>klienter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Behov</a:t>
            </a:r>
            <a:r>
              <a:rPr lang="fi-FI" dirty="0" smtClean="0"/>
              <a:t> av pers. </a:t>
            </a:r>
            <a:r>
              <a:rPr lang="fi-FI" dirty="0" err="1" smtClean="0"/>
              <a:t>stöd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Belast</a:t>
            </a:r>
            <a:r>
              <a:rPr lang="fi-FI" dirty="0" smtClean="0"/>
              <a:t> för </a:t>
            </a:r>
            <a:r>
              <a:rPr lang="fi-FI" dirty="0" err="1" smtClean="0"/>
              <a:t>nationalek</a:t>
            </a:r>
            <a:r>
              <a:rPr lang="fi-FI" dirty="0" smtClean="0"/>
              <a:t>.</a:t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Servicemottagare</a:t>
            </a:r>
            <a:r>
              <a:rPr lang="fi-FI" dirty="0" smtClean="0"/>
              <a:t> el.</a:t>
            </a:r>
            <a:br>
              <a:rPr lang="fi-FI" dirty="0" smtClean="0"/>
            </a:br>
            <a:r>
              <a:rPr lang="fi-FI" dirty="0" smtClean="0"/>
              <a:t>-  </a:t>
            </a:r>
            <a:r>
              <a:rPr lang="fi-FI" dirty="0" err="1" smtClean="0"/>
              <a:t>Helt</a:t>
            </a:r>
            <a:r>
              <a:rPr lang="fi-FI" dirty="0" smtClean="0"/>
              <a:t> </a:t>
            </a:r>
            <a:r>
              <a:rPr lang="fi-FI" dirty="0" err="1" smtClean="0"/>
              <a:t>utslagna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Ovärdiga</a:t>
            </a:r>
            <a:r>
              <a:rPr lang="fi-FI" dirty="0" smtClean="0"/>
              <a:t> </a:t>
            </a:r>
            <a:r>
              <a:rPr lang="fi-FI" dirty="0" err="1" smtClean="0"/>
              <a:t>fattiga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Insatser</a:t>
            </a:r>
            <a:r>
              <a:rPr lang="fi-FI" dirty="0" smtClean="0"/>
              <a:t> </a:t>
            </a:r>
            <a:r>
              <a:rPr lang="fi-FI" dirty="0" err="1" smtClean="0"/>
              <a:t>könar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740590" y="620051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OCH VAR FINNS SYNDABOCKEN</a:t>
            </a:r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585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Varför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tvärfackligat</a:t>
            </a:r>
            <a:r>
              <a:rPr lang="fi-FI" dirty="0" smtClean="0"/>
              <a:t> </a:t>
            </a:r>
            <a:r>
              <a:rPr lang="fi-FI" dirty="0" err="1" smtClean="0"/>
              <a:t>arbete</a:t>
            </a:r>
            <a:r>
              <a:rPr lang="fi-FI" dirty="0" smtClean="0"/>
              <a:t> </a:t>
            </a:r>
            <a:r>
              <a:rPr lang="fi-FI" dirty="0" err="1" smtClean="0"/>
              <a:t>svårt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Vi </a:t>
            </a:r>
            <a:r>
              <a:rPr lang="fi-FI" dirty="0" err="1" smtClean="0"/>
              <a:t>saknar</a:t>
            </a:r>
            <a:r>
              <a:rPr lang="fi-FI" dirty="0" smtClean="0"/>
              <a:t> ett </a:t>
            </a:r>
            <a:r>
              <a:rPr lang="fi-FI" dirty="0" err="1" smtClean="0"/>
              <a:t>gemensamt</a:t>
            </a:r>
            <a:r>
              <a:rPr lang="fi-FI" dirty="0" smtClean="0"/>
              <a:t> </a:t>
            </a:r>
            <a:r>
              <a:rPr lang="fi-FI" dirty="0" err="1" smtClean="0"/>
              <a:t>språk</a:t>
            </a:r>
            <a:r>
              <a:rPr lang="fi-FI" dirty="0" smtClean="0"/>
              <a:t> (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vetenskaper</a:t>
            </a:r>
            <a:r>
              <a:rPr lang="fi-FI" dirty="0" smtClean="0"/>
              <a:t> </a:t>
            </a:r>
            <a:r>
              <a:rPr lang="fi-FI" dirty="0" err="1" smtClean="0"/>
              <a:t>undersöker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fenomen</a:t>
            </a:r>
            <a:r>
              <a:rPr lang="fi-FI" dirty="0" smtClean="0"/>
              <a:t>)  </a:t>
            </a:r>
          </a:p>
          <a:p>
            <a:r>
              <a:rPr lang="fi-FI" dirty="0" smtClean="0"/>
              <a:t>Vi </a:t>
            </a:r>
            <a:r>
              <a:rPr lang="fi-FI" dirty="0" err="1" smtClean="0"/>
              <a:t>ser</a:t>
            </a:r>
            <a:r>
              <a:rPr lang="fi-FI" dirty="0" smtClean="0"/>
              <a:t> </a:t>
            </a:r>
            <a:r>
              <a:rPr lang="fi-FI" dirty="0" err="1" smtClean="0"/>
              <a:t>fenomen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sätt</a:t>
            </a:r>
            <a:r>
              <a:rPr lang="fi-FI" dirty="0" smtClean="0"/>
              <a:t> (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vetenskaper</a:t>
            </a:r>
            <a:r>
              <a:rPr lang="fi-FI" dirty="0" smtClean="0"/>
              <a:t> </a:t>
            </a:r>
            <a:r>
              <a:rPr lang="fi-FI" dirty="0" err="1" smtClean="0"/>
              <a:t>använder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forskningsmetoder</a:t>
            </a:r>
            <a:r>
              <a:rPr lang="fi-FI" dirty="0" smtClean="0"/>
              <a:t>)</a:t>
            </a:r>
          </a:p>
          <a:p>
            <a:r>
              <a:rPr lang="fi-FI" dirty="0" smtClean="0"/>
              <a:t>Vi </a:t>
            </a:r>
            <a:r>
              <a:rPr lang="fi-FI" dirty="0" err="1" smtClean="0"/>
              <a:t>drar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slutsatser</a:t>
            </a:r>
            <a:r>
              <a:rPr lang="fi-FI" dirty="0" smtClean="0"/>
              <a:t> (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vetenskaper</a:t>
            </a:r>
            <a:r>
              <a:rPr lang="fi-FI" dirty="0" smtClean="0"/>
              <a:t> </a:t>
            </a:r>
            <a:r>
              <a:rPr lang="fi-FI" dirty="0" err="1" smtClean="0"/>
              <a:t>kommer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slutsatser</a:t>
            </a:r>
            <a:r>
              <a:rPr lang="fi-FI" dirty="0" smtClean="0"/>
              <a:t>) </a:t>
            </a:r>
            <a:r>
              <a:rPr lang="fi-FI" dirty="0" err="1" smtClean="0"/>
              <a:t>Forskning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Personligt</a:t>
            </a:r>
            <a:r>
              <a:rPr lang="fi-FI" dirty="0" smtClean="0"/>
              <a:t> </a:t>
            </a:r>
            <a:r>
              <a:rPr lang="fi-FI" dirty="0" err="1" smtClean="0"/>
              <a:t>ombud</a:t>
            </a:r>
            <a:endParaRPr lang="fi-FI" dirty="0"/>
          </a:p>
          <a:p>
            <a:r>
              <a:rPr lang="fi-FI" dirty="0" err="1" smtClean="0"/>
              <a:t>Tvärvetenskaplig</a:t>
            </a:r>
            <a:r>
              <a:rPr lang="fi-FI" dirty="0" smtClean="0"/>
              <a:t> </a:t>
            </a:r>
            <a:r>
              <a:rPr lang="fi-FI" dirty="0" err="1" smtClean="0"/>
              <a:t>forskning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visat </a:t>
            </a:r>
            <a:r>
              <a:rPr lang="fi-FI" dirty="0" err="1" smtClean="0"/>
              <a:t>sig</a:t>
            </a:r>
            <a:r>
              <a:rPr lang="fi-FI" dirty="0" smtClean="0"/>
              <a:t> vara </a:t>
            </a:r>
            <a:r>
              <a:rPr lang="fi-FI" dirty="0" err="1" smtClean="0"/>
              <a:t>ytterst</a:t>
            </a:r>
            <a:r>
              <a:rPr lang="fi-FI" dirty="0" smtClean="0"/>
              <a:t> </a:t>
            </a:r>
            <a:r>
              <a:rPr lang="fi-FI" dirty="0" err="1" smtClean="0"/>
              <a:t>svår</a:t>
            </a:r>
            <a:r>
              <a:rPr lang="fi-FI" dirty="0" smtClean="0"/>
              <a:t> 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lyckanden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kring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riskfaktorforskning</a:t>
            </a:r>
            <a:r>
              <a:rPr lang="fi-FI" dirty="0" smtClean="0">
                <a:sym typeface="Wingdings" panose="05000000000000000000" pitchFamily="2" charset="2"/>
              </a:rPr>
              <a:t> el </a:t>
            </a:r>
            <a:r>
              <a:rPr lang="fi-FI" dirty="0" err="1" smtClean="0">
                <a:sym typeface="Wingdings" panose="05000000000000000000" pitchFamily="2" charset="2"/>
              </a:rPr>
              <a:t>skyddande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faktorer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Vi </a:t>
            </a:r>
            <a:r>
              <a:rPr lang="fi-FI" dirty="0" err="1" smtClean="0">
                <a:sym typeface="Wingdings" panose="05000000000000000000" pitchFamily="2" charset="2"/>
              </a:rPr>
              <a:t>lever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inte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ännu</a:t>
            </a:r>
            <a:r>
              <a:rPr lang="fi-FI" dirty="0" smtClean="0">
                <a:sym typeface="Wingdings" panose="05000000000000000000" pitchFamily="2" charset="2"/>
              </a:rPr>
              <a:t> i en </a:t>
            </a:r>
            <a:r>
              <a:rPr lang="fi-FI" dirty="0" err="1" smtClean="0">
                <a:sym typeface="Wingdings" panose="05000000000000000000" pitchFamily="2" charset="2"/>
              </a:rPr>
              <a:t>postmodern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värld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utan</a:t>
            </a:r>
            <a:r>
              <a:rPr lang="fi-FI" dirty="0" smtClean="0">
                <a:sym typeface="Wingdings" panose="05000000000000000000" pitchFamily="2" charset="2"/>
              </a:rPr>
              <a:t> i en </a:t>
            </a:r>
            <a:r>
              <a:rPr lang="fi-FI" dirty="0" err="1" smtClean="0">
                <a:sym typeface="Wingdings" panose="05000000000000000000" pitchFamily="2" charset="2"/>
              </a:rPr>
              <a:t>värld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där</a:t>
            </a:r>
            <a:r>
              <a:rPr lang="fi-FI" dirty="0" smtClean="0">
                <a:sym typeface="Wingdings" panose="05000000000000000000" pitchFamily="2" charset="2"/>
              </a:rPr>
              <a:t> de </a:t>
            </a:r>
            <a:r>
              <a:rPr lang="fi-FI" dirty="0" err="1" smtClean="0">
                <a:sym typeface="Wingdings" panose="05000000000000000000" pitchFamily="2" charset="2"/>
              </a:rPr>
              <a:t>moderna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samhällets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kännetecken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förstärks</a:t>
            </a:r>
            <a:r>
              <a:rPr lang="fi-FI" dirty="0" smtClean="0">
                <a:sym typeface="Wingdings" panose="05000000000000000000" pitchFamily="2" charset="2"/>
              </a:rPr>
              <a:t>. </a:t>
            </a:r>
            <a:r>
              <a:rPr lang="fi-FI" dirty="0" err="1" smtClean="0">
                <a:sym typeface="Wingdings" panose="05000000000000000000" pitchFamily="2" charset="2"/>
              </a:rPr>
              <a:t>Kampen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makt</a:t>
            </a:r>
            <a:r>
              <a:rPr lang="fi-FI" dirty="0" smtClean="0">
                <a:sym typeface="Wingdings" panose="05000000000000000000" pitchFamily="2" charset="2"/>
              </a:rPr>
              <a:t> (biologi </a:t>
            </a:r>
            <a:r>
              <a:rPr lang="fi-FI" dirty="0" err="1" smtClean="0">
                <a:sym typeface="Wingdings" panose="05000000000000000000" pitchFamily="2" charset="2"/>
              </a:rPr>
              <a:t>över</a:t>
            </a:r>
            <a:r>
              <a:rPr lang="fi-FI" dirty="0" smtClean="0">
                <a:sym typeface="Wingdings" panose="05000000000000000000" pitchFamily="2" charset="2"/>
              </a:rPr>
              <a:t> det </a:t>
            </a:r>
            <a:r>
              <a:rPr lang="fi-FI" dirty="0" err="1" smtClean="0">
                <a:sym typeface="Wingdings" panose="05000000000000000000" pitchFamily="2" charset="2"/>
              </a:rPr>
              <a:t>sociala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497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usuo\Desktop\opa2705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895350"/>
            <a:ext cx="56007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803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Tvärfackligt</a:t>
            </a:r>
            <a:r>
              <a:rPr lang="fi-FI" dirty="0" smtClean="0"/>
              <a:t> </a:t>
            </a:r>
            <a:r>
              <a:rPr lang="fi-FI" dirty="0" err="1" smtClean="0"/>
              <a:t>arbete</a:t>
            </a:r>
            <a:r>
              <a:rPr lang="fi-FI" dirty="0" smtClean="0"/>
              <a:t> - </a:t>
            </a:r>
            <a:r>
              <a:rPr lang="fi-FI" dirty="0" err="1" smtClean="0"/>
              <a:t>förutsättningar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lyckas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klienten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sätta</a:t>
            </a:r>
            <a:r>
              <a:rPr lang="fi-FI" dirty="0" smtClean="0"/>
              <a:t> i </a:t>
            </a:r>
            <a:r>
              <a:rPr lang="fi-FI" dirty="0" err="1" smtClean="0"/>
              <a:t>centrum</a:t>
            </a:r>
            <a:r>
              <a:rPr lang="fi-FI" dirty="0" smtClean="0"/>
              <a:t> – </a:t>
            </a:r>
            <a:r>
              <a:rPr lang="fi-FI" dirty="0" err="1" smtClean="0"/>
              <a:t>klientens</a:t>
            </a:r>
            <a:r>
              <a:rPr lang="fi-FI" dirty="0" smtClean="0"/>
              <a:t> </a:t>
            </a:r>
            <a:r>
              <a:rPr lang="fi-FI" dirty="0" err="1" smtClean="0"/>
              <a:t>vardag</a:t>
            </a:r>
            <a:endParaRPr lang="fi-FI" dirty="0" smtClean="0"/>
          </a:p>
          <a:p>
            <a:r>
              <a:rPr lang="fi-FI" dirty="0" err="1" smtClean="0"/>
              <a:t>Deltagarna</a:t>
            </a:r>
            <a:r>
              <a:rPr lang="fi-FI" dirty="0" smtClean="0"/>
              <a:t> </a:t>
            </a:r>
            <a:r>
              <a:rPr lang="fi-FI" dirty="0" err="1" smtClean="0"/>
              <a:t>upplever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ha </a:t>
            </a:r>
            <a:r>
              <a:rPr lang="fi-FI" dirty="0" err="1" smtClean="0"/>
              <a:t>något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ta</a:t>
            </a:r>
            <a:endParaRPr lang="fi-FI" dirty="0" smtClean="0"/>
          </a:p>
          <a:p>
            <a:r>
              <a:rPr lang="fi-FI" dirty="0" err="1" smtClean="0"/>
              <a:t>Deltagarna</a:t>
            </a:r>
            <a:r>
              <a:rPr lang="fi-FI" dirty="0" smtClean="0"/>
              <a:t> </a:t>
            </a:r>
            <a:r>
              <a:rPr lang="fi-FI" dirty="0" err="1" smtClean="0"/>
              <a:t>upplever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ha </a:t>
            </a:r>
            <a:r>
              <a:rPr lang="fi-FI" dirty="0" err="1" smtClean="0"/>
              <a:t>något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ge</a:t>
            </a:r>
            <a:endParaRPr lang="fi-FI" dirty="0" smtClean="0"/>
          </a:p>
          <a:p>
            <a:r>
              <a:rPr lang="fi-FI" dirty="0" smtClean="0"/>
              <a:t>Ett </a:t>
            </a:r>
            <a:r>
              <a:rPr lang="fi-FI" dirty="0" err="1" smtClean="0"/>
              <a:t>gemensamt</a:t>
            </a:r>
            <a:r>
              <a:rPr lang="fi-FI" dirty="0" smtClean="0"/>
              <a:t> </a:t>
            </a:r>
            <a:r>
              <a:rPr lang="fi-FI" dirty="0" err="1" smtClean="0"/>
              <a:t>språk</a:t>
            </a:r>
            <a:r>
              <a:rPr lang="fi-FI" dirty="0" smtClean="0"/>
              <a:t> –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klientens</a:t>
            </a:r>
            <a:r>
              <a:rPr lang="fi-FI" dirty="0" smtClean="0"/>
              <a:t> </a:t>
            </a:r>
            <a:r>
              <a:rPr lang="fi-FI" dirty="0" err="1" smtClean="0"/>
              <a:t>villkor</a:t>
            </a:r>
            <a:endParaRPr lang="fi-FI" dirty="0" smtClean="0"/>
          </a:p>
          <a:p>
            <a:r>
              <a:rPr lang="fi-FI" dirty="0" err="1" smtClean="0"/>
              <a:t>Viktigast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föra</a:t>
            </a:r>
            <a:r>
              <a:rPr lang="fi-FI" dirty="0" smtClean="0"/>
              <a:t> in </a:t>
            </a:r>
            <a:r>
              <a:rPr lang="fi-FI" dirty="0" err="1" smtClean="0"/>
              <a:t>diskussionen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nya</a:t>
            </a:r>
            <a:r>
              <a:rPr lang="fi-FI" dirty="0" smtClean="0"/>
              <a:t> </a:t>
            </a:r>
            <a:r>
              <a:rPr lang="fi-FI" dirty="0" err="1" smtClean="0"/>
              <a:t>områden</a:t>
            </a:r>
            <a:r>
              <a:rPr lang="fi-FI" dirty="0" smtClean="0"/>
              <a:t>,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ej</a:t>
            </a:r>
            <a:r>
              <a:rPr lang="fi-FI" dirty="0" smtClean="0"/>
              <a:t> </a:t>
            </a:r>
            <a:r>
              <a:rPr lang="fi-FI" dirty="0" err="1" smtClean="0"/>
              <a:t>tidigare</a:t>
            </a:r>
            <a:r>
              <a:rPr lang="fi-FI" dirty="0" smtClean="0"/>
              <a:t> </a:t>
            </a:r>
            <a:r>
              <a:rPr lang="fi-FI" dirty="0" err="1" smtClean="0"/>
              <a:t>berörts</a:t>
            </a:r>
            <a:endParaRPr lang="fi-FI" dirty="0" smtClean="0"/>
          </a:p>
          <a:p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ej</a:t>
            </a:r>
            <a:r>
              <a:rPr lang="fi-FI" dirty="0" smtClean="0"/>
              <a:t> </a:t>
            </a:r>
            <a:r>
              <a:rPr lang="fi-FI" dirty="0" err="1" smtClean="0"/>
              <a:t>fokusera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(</a:t>
            </a:r>
            <a:r>
              <a:rPr lang="fi-FI" dirty="0" err="1" smtClean="0"/>
              <a:t>kanske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heller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lösningar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Grundar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ett </a:t>
            </a:r>
            <a:r>
              <a:rPr lang="fi-FI" dirty="0" err="1" smtClean="0"/>
              <a:t>dialogiskt</a:t>
            </a:r>
            <a:r>
              <a:rPr lang="fi-FI" dirty="0" smtClean="0"/>
              <a:t> </a:t>
            </a:r>
            <a:r>
              <a:rPr lang="fi-FI" smtClean="0"/>
              <a:t>arbetssätt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466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Varför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det </a:t>
            </a:r>
            <a:r>
              <a:rPr lang="fi-FI" dirty="0" err="1" smtClean="0"/>
              <a:t>svårt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stöda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Diagnoserna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skrivna</a:t>
            </a:r>
            <a:r>
              <a:rPr lang="fi-FI" dirty="0" smtClean="0"/>
              <a:t> i </a:t>
            </a:r>
            <a:r>
              <a:rPr lang="fi-FI" dirty="0" err="1" smtClean="0"/>
              <a:t>sten</a:t>
            </a:r>
            <a:r>
              <a:rPr lang="fi-FI" dirty="0" smtClean="0"/>
              <a:t> </a:t>
            </a:r>
            <a:r>
              <a:rPr lang="fi-FI" dirty="0" err="1" smtClean="0"/>
              <a:t>utan</a:t>
            </a:r>
            <a:r>
              <a:rPr lang="fi-FI" dirty="0" smtClean="0"/>
              <a:t> </a:t>
            </a:r>
            <a:r>
              <a:rPr lang="fi-FI" dirty="0" err="1" smtClean="0"/>
              <a:t>arbetshypoteser(Uher</a:t>
            </a:r>
            <a:r>
              <a:rPr lang="fi-FI" dirty="0" smtClean="0"/>
              <a:t> ja </a:t>
            </a:r>
            <a:r>
              <a:rPr lang="fi-FI" dirty="0" err="1" smtClean="0"/>
              <a:t>Rutter</a:t>
            </a:r>
            <a:r>
              <a:rPr lang="fi-FI" dirty="0" smtClean="0"/>
              <a:t> 2012)</a:t>
            </a:r>
          </a:p>
          <a:p>
            <a:r>
              <a:rPr lang="fi-FI" dirty="0" err="1" smtClean="0"/>
              <a:t>Klienter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befinner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i en </a:t>
            </a:r>
            <a:r>
              <a:rPr lang="fi-FI" dirty="0" err="1" smtClean="0"/>
              <a:t>likadan</a:t>
            </a:r>
            <a:r>
              <a:rPr lang="fi-FI" dirty="0" smtClean="0"/>
              <a:t> </a:t>
            </a:r>
            <a:r>
              <a:rPr lang="fi-FI" dirty="0" err="1" smtClean="0"/>
              <a:t>situation</a:t>
            </a:r>
            <a:r>
              <a:rPr lang="fi-FI" dirty="0" smtClean="0"/>
              <a:t>, </a:t>
            </a:r>
            <a:r>
              <a:rPr lang="fi-FI" dirty="0" err="1" smtClean="0"/>
              <a:t>blir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hjälpta</a:t>
            </a:r>
            <a:r>
              <a:rPr lang="fi-FI" dirty="0" smtClean="0"/>
              <a:t> av </a:t>
            </a:r>
            <a:r>
              <a:rPr lang="fi-FI" dirty="0" err="1" smtClean="0"/>
              <a:t>samma</a:t>
            </a:r>
            <a:r>
              <a:rPr lang="fi-FI" dirty="0" smtClean="0"/>
              <a:t> </a:t>
            </a:r>
            <a:r>
              <a:rPr lang="fi-FI" dirty="0" err="1" smtClean="0"/>
              <a:t>stödformer</a:t>
            </a:r>
            <a:endParaRPr lang="fi-FI" dirty="0" smtClean="0"/>
          </a:p>
          <a:p>
            <a:r>
              <a:rPr lang="fi-FI" dirty="0" err="1" smtClean="0"/>
              <a:t>Den</a:t>
            </a:r>
            <a:r>
              <a:rPr lang="fi-FI" dirty="0" smtClean="0"/>
              <a:t> sk. </a:t>
            </a:r>
            <a:r>
              <a:rPr lang="fi-FI" dirty="0" err="1" smtClean="0"/>
              <a:t>Evidensbaserade</a:t>
            </a:r>
            <a:r>
              <a:rPr lang="fi-FI" dirty="0" smtClean="0"/>
              <a:t> </a:t>
            </a:r>
            <a:r>
              <a:rPr lang="fi-FI" dirty="0" err="1" smtClean="0"/>
              <a:t>vården</a:t>
            </a:r>
            <a:r>
              <a:rPr lang="fi-FI" dirty="0" smtClean="0"/>
              <a:t> </a:t>
            </a:r>
            <a:r>
              <a:rPr lang="fi-FI" dirty="0" err="1" smtClean="0"/>
              <a:t>grundar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standarder</a:t>
            </a:r>
            <a:r>
              <a:rPr lang="fi-FI" dirty="0" smtClean="0"/>
              <a:t> (Mikael Leiman)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möte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Större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serviceenheter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förlänger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avståndet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mellan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klient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professionell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Det sk. </a:t>
            </a:r>
            <a:r>
              <a:rPr lang="fi-FI" dirty="0" err="1" smtClean="0">
                <a:sym typeface="Wingdings" panose="05000000000000000000" pitchFamily="2" charset="2"/>
              </a:rPr>
              <a:t>Sociala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tappar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fotfäste</a:t>
            </a:r>
            <a:r>
              <a:rPr lang="fi-FI" dirty="0" smtClean="0">
                <a:sym typeface="Wingdings" panose="05000000000000000000" pitchFamily="2" charset="2"/>
              </a:rPr>
              <a:t> (</a:t>
            </a:r>
            <a:r>
              <a:rPr lang="fi-FI" dirty="0" err="1" smtClean="0">
                <a:sym typeface="Wingdings" panose="05000000000000000000" pitchFamily="2" charset="2"/>
              </a:rPr>
              <a:t>värdelösa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värdiga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fattiga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sauli.suominen@welho.com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533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Möjligheter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fi-FI" dirty="0" err="1" smtClean="0"/>
              <a:t>Människor</a:t>
            </a:r>
            <a:r>
              <a:rPr lang="fi-FI" dirty="0" smtClean="0"/>
              <a:t> i en </a:t>
            </a:r>
            <a:r>
              <a:rPr lang="fi-FI" dirty="0" err="1" smtClean="0"/>
              <a:t>svår</a:t>
            </a:r>
            <a:r>
              <a:rPr lang="fi-FI" dirty="0" smtClean="0"/>
              <a:t> </a:t>
            </a:r>
            <a:r>
              <a:rPr lang="fi-FI" dirty="0" err="1" smtClean="0"/>
              <a:t>livssituation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endast</a:t>
            </a:r>
            <a:r>
              <a:rPr lang="fi-FI" dirty="0" smtClean="0"/>
              <a:t> </a:t>
            </a:r>
            <a:r>
              <a:rPr lang="fi-FI" dirty="0" err="1" smtClean="0"/>
              <a:t>bli</a:t>
            </a:r>
            <a:r>
              <a:rPr lang="fi-FI" dirty="0" smtClean="0"/>
              <a:t> </a:t>
            </a:r>
            <a:r>
              <a:rPr lang="fi-FI" dirty="0" err="1" smtClean="0"/>
              <a:t>hjälpta</a:t>
            </a:r>
            <a:r>
              <a:rPr lang="fi-FI" dirty="0" smtClean="0"/>
              <a:t> </a:t>
            </a:r>
            <a:r>
              <a:rPr lang="fi-FI" dirty="0" err="1" smtClean="0"/>
              <a:t>genom</a:t>
            </a:r>
            <a:r>
              <a:rPr lang="fi-FI" dirty="0" smtClean="0"/>
              <a:t> </a:t>
            </a:r>
            <a:r>
              <a:rPr lang="fi-FI" dirty="0" err="1" smtClean="0"/>
              <a:t>individuella</a:t>
            </a:r>
            <a:r>
              <a:rPr lang="fi-FI" dirty="0" smtClean="0"/>
              <a:t> </a:t>
            </a:r>
            <a:r>
              <a:rPr lang="fi-FI" dirty="0" err="1" smtClean="0"/>
              <a:t>stödformer</a:t>
            </a:r>
            <a:endParaRPr lang="fi-FI" dirty="0" smtClean="0"/>
          </a:p>
          <a:p>
            <a:r>
              <a:rPr lang="fi-FI" dirty="0" err="1" smtClean="0"/>
              <a:t>Utan</a:t>
            </a:r>
            <a:r>
              <a:rPr lang="fi-FI" dirty="0" smtClean="0"/>
              <a:t> en </a:t>
            </a:r>
            <a:r>
              <a:rPr lang="fi-FI" dirty="0" err="1" smtClean="0"/>
              <a:t>fungerande</a:t>
            </a:r>
            <a:r>
              <a:rPr lang="fi-FI" dirty="0" smtClean="0"/>
              <a:t> </a:t>
            </a:r>
            <a:r>
              <a:rPr lang="fi-FI" dirty="0" err="1" smtClean="0"/>
              <a:t>relation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vi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veta</a:t>
            </a:r>
            <a:r>
              <a:rPr lang="fi-FI" dirty="0" smtClean="0"/>
              <a:t> </a:t>
            </a:r>
            <a:r>
              <a:rPr lang="fi-FI" dirty="0" err="1" smtClean="0"/>
              <a:t>vem</a:t>
            </a:r>
            <a:r>
              <a:rPr lang="fi-FI" dirty="0" smtClean="0"/>
              <a:t> </a:t>
            </a:r>
            <a:r>
              <a:rPr lang="fi-FI" dirty="0" err="1" smtClean="0"/>
              <a:t>denna</a:t>
            </a:r>
            <a:r>
              <a:rPr lang="fi-FI" dirty="0" smtClean="0"/>
              <a:t> </a:t>
            </a:r>
            <a:r>
              <a:rPr lang="fi-FI" dirty="0" err="1" smtClean="0"/>
              <a:t>människa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endParaRPr lang="fi-FI" dirty="0" smtClean="0"/>
          </a:p>
          <a:p>
            <a:r>
              <a:rPr lang="fi-FI" dirty="0" err="1" smtClean="0"/>
              <a:t>Tonvikt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familj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nätverk(Människan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en </a:t>
            </a:r>
            <a:r>
              <a:rPr lang="fi-FI" dirty="0" err="1" smtClean="0"/>
              <a:t>läderboll</a:t>
            </a:r>
            <a:r>
              <a:rPr lang="fi-FI" dirty="0" smtClean="0"/>
              <a:t> </a:t>
            </a:r>
            <a:r>
              <a:rPr lang="fi-FI" dirty="0" err="1" smtClean="0"/>
              <a:t>utan</a:t>
            </a:r>
            <a:r>
              <a:rPr lang="fi-FI" dirty="0" smtClean="0"/>
              <a:t> en </a:t>
            </a:r>
            <a:r>
              <a:rPr lang="fi-FI" dirty="0" err="1" smtClean="0"/>
              <a:t>relation</a:t>
            </a:r>
            <a:r>
              <a:rPr lang="fi-FI" dirty="0" smtClean="0"/>
              <a:t>) </a:t>
            </a:r>
          </a:p>
          <a:p>
            <a:r>
              <a:rPr lang="fi-FI" dirty="0" smtClean="0"/>
              <a:t>Det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viktigare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känna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en </a:t>
            </a:r>
            <a:r>
              <a:rPr lang="fi-FI" dirty="0" err="1" smtClean="0"/>
              <a:t>människas</a:t>
            </a:r>
            <a:r>
              <a:rPr lang="fi-FI" dirty="0" smtClean="0"/>
              <a:t> </a:t>
            </a:r>
            <a:r>
              <a:rPr lang="fi-FI" dirty="0" err="1" smtClean="0"/>
              <a:t>livssituation</a:t>
            </a:r>
            <a:r>
              <a:rPr lang="fi-FI" dirty="0" smtClean="0"/>
              <a:t> </a:t>
            </a:r>
            <a:r>
              <a:rPr lang="fi-FI" dirty="0" err="1" smtClean="0"/>
              <a:t>än</a:t>
            </a:r>
            <a:r>
              <a:rPr lang="fi-FI" dirty="0" smtClean="0"/>
              <a:t> </a:t>
            </a:r>
            <a:r>
              <a:rPr lang="fi-FI" dirty="0" err="1" smtClean="0"/>
              <a:t>symtomer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diagnoser</a:t>
            </a:r>
            <a:endParaRPr lang="fi-FI" dirty="0" smtClean="0"/>
          </a:p>
          <a:p>
            <a:r>
              <a:rPr lang="fi-FI" dirty="0" smtClean="0"/>
              <a:t>Vi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lösa</a:t>
            </a:r>
            <a:r>
              <a:rPr lang="fi-FI" dirty="0" smtClean="0"/>
              <a:t> en </a:t>
            </a:r>
            <a:r>
              <a:rPr lang="fi-FI" dirty="0" err="1" smtClean="0"/>
              <a:t>människas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för </a:t>
            </a:r>
            <a:r>
              <a:rPr lang="fi-FI" dirty="0" err="1" smtClean="0"/>
              <a:t>honom/henne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Hjälpa</a:t>
            </a:r>
            <a:r>
              <a:rPr lang="fi-FI" dirty="0" smtClean="0"/>
              <a:t> en </a:t>
            </a:r>
            <a:r>
              <a:rPr lang="fi-FI" dirty="0" err="1" smtClean="0"/>
              <a:t>människa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diskutera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</a:t>
            </a:r>
            <a:r>
              <a:rPr lang="fi-FI" dirty="0" err="1" smtClean="0"/>
              <a:t>själv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sin</a:t>
            </a:r>
            <a:r>
              <a:rPr lang="fi-FI" dirty="0" smtClean="0"/>
              <a:t> </a:t>
            </a:r>
            <a:r>
              <a:rPr lang="fi-FI" dirty="0" err="1" smtClean="0"/>
              <a:t>omgivning</a:t>
            </a:r>
            <a:endParaRPr lang="fi-FI" dirty="0" smtClean="0"/>
          </a:p>
          <a:p>
            <a:r>
              <a:rPr lang="fi-FI" dirty="0" err="1" smtClean="0"/>
              <a:t>Förstärka</a:t>
            </a:r>
            <a:r>
              <a:rPr lang="fi-FI" dirty="0" smtClean="0"/>
              <a:t> det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redan</a:t>
            </a:r>
            <a:r>
              <a:rPr lang="fi-FI" dirty="0" smtClean="0"/>
              <a:t> </a:t>
            </a:r>
            <a:r>
              <a:rPr lang="fi-FI" dirty="0" err="1" smtClean="0"/>
              <a:t>fungerar</a:t>
            </a:r>
            <a:r>
              <a:rPr lang="fi-FI" dirty="0" smtClean="0"/>
              <a:t>,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förändra</a:t>
            </a:r>
            <a:r>
              <a:rPr lang="fi-FI" dirty="0" smtClean="0"/>
              <a:t> </a:t>
            </a:r>
            <a:r>
              <a:rPr lang="fi-FI" dirty="0" err="1" smtClean="0"/>
              <a:t>något</a:t>
            </a:r>
            <a:endParaRPr lang="fi-FI" dirty="0" smtClean="0"/>
          </a:p>
          <a:p>
            <a:r>
              <a:rPr lang="fi-FI" dirty="0" err="1" smtClean="0"/>
              <a:t>Förstärka</a:t>
            </a:r>
            <a:r>
              <a:rPr lang="fi-FI" dirty="0" smtClean="0"/>
              <a:t> det </a:t>
            </a:r>
            <a:r>
              <a:rPr lang="fi-FI" dirty="0" err="1" smtClean="0"/>
              <a:t>personliga</a:t>
            </a:r>
            <a:r>
              <a:rPr lang="fi-FI" dirty="0" smtClean="0"/>
              <a:t> </a:t>
            </a:r>
            <a:r>
              <a:rPr lang="fi-FI" dirty="0" err="1" smtClean="0"/>
              <a:t>nätverket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bekostnad</a:t>
            </a:r>
            <a:r>
              <a:rPr lang="fi-FI" dirty="0" smtClean="0"/>
              <a:t> av det </a:t>
            </a:r>
            <a:r>
              <a:rPr lang="fi-FI" dirty="0" err="1" smtClean="0"/>
              <a:t>professionella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sauli.suominen@welho.com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97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Varför</a:t>
            </a:r>
            <a:r>
              <a:rPr lang="fi-FI" dirty="0" smtClean="0"/>
              <a:t> </a:t>
            </a:r>
            <a:r>
              <a:rPr lang="fi-FI" dirty="0" err="1" smtClean="0"/>
              <a:t>låter</a:t>
            </a:r>
            <a:r>
              <a:rPr lang="fi-FI" dirty="0" smtClean="0"/>
              <a:t> vi </a:t>
            </a:r>
            <a:r>
              <a:rPr lang="fi-FI" dirty="0" err="1" smtClean="0"/>
              <a:t>systemet</a:t>
            </a:r>
            <a:r>
              <a:rPr lang="fi-FI" dirty="0" smtClean="0"/>
              <a:t> </a:t>
            </a:r>
            <a:r>
              <a:rPr lang="fi-FI" dirty="0" err="1" smtClean="0"/>
              <a:t>styra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Vi </a:t>
            </a:r>
            <a:r>
              <a:rPr lang="fi-FI" dirty="0" err="1" smtClean="0"/>
              <a:t>ser</a:t>
            </a:r>
            <a:r>
              <a:rPr lang="fi-FI" dirty="0" smtClean="0"/>
              <a:t> </a:t>
            </a:r>
            <a:r>
              <a:rPr lang="fi-FI" dirty="0" err="1" smtClean="0"/>
              <a:t>alltid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omgivningen</a:t>
            </a:r>
            <a:r>
              <a:rPr lang="fi-FI" dirty="0" smtClean="0"/>
              <a:t> </a:t>
            </a:r>
            <a:r>
              <a:rPr lang="fi-FI" dirty="0" err="1" smtClean="0"/>
              <a:t>utgående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de </a:t>
            </a:r>
            <a:r>
              <a:rPr lang="fi-FI" dirty="0" err="1" smtClean="0"/>
              <a:t>möjligheter</a:t>
            </a:r>
            <a:r>
              <a:rPr lang="fi-FI" dirty="0" smtClean="0"/>
              <a:t> vi </a:t>
            </a:r>
            <a:r>
              <a:rPr lang="fi-FI" dirty="0" err="1" smtClean="0"/>
              <a:t>själv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handla</a:t>
            </a:r>
            <a:endParaRPr lang="fi-FI" dirty="0" smtClean="0"/>
          </a:p>
          <a:p>
            <a:r>
              <a:rPr lang="fi-FI" dirty="0" smtClean="0"/>
              <a:t>Vi </a:t>
            </a:r>
            <a:r>
              <a:rPr lang="fi-FI" dirty="0" err="1" smtClean="0"/>
              <a:t>frågar</a:t>
            </a:r>
            <a:r>
              <a:rPr lang="fi-FI" dirty="0" smtClean="0"/>
              <a:t> </a:t>
            </a:r>
            <a:r>
              <a:rPr lang="fi-FI" dirty="0" err="1" smtClean="0"/>
              <a:t>oss</a:t>
            </a:r>
            <a:r>
              <a:rPr lang="fi-FI" dirty="0" smtClean="0"/>
              <a:t> </a:t>
            </a:r>
            <a:r>
              <a:rPr lang="fi-FI" dirty="0" err="1" smtClean="0"/>
              <a:t>alltså</a:t>
            </a:r>
            <a:r>
              <a:rPr lang="fi-FI" dirty="0" smtClean="0"/>
              <a:t> </a:t>
            </a:r>
            <a:r>
              <a:rPr lang="fi-FI" dirty="0" err="1" smtClean="0"/>
              <a:t>vad</a:t>
            </a:r>
            <a:r>
              <a:rPr lang="fi-FI" dirty="0" smtClean="0"/>
              <a:t> vi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erbjuda</a:t>
            </a:r>
            <a:r>
              <a:rPr lang="fi-FI" dirty="0" smtClean="0"/>
              <a:t> i </a:t>
            </a:r>
            <a:r>
              <a:rPr lang="fi-FI" dirty="0" err="1" smtClean="0"/>
              <a:t>stället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fråga</a:t>
            </a:r>
            <a:r>
              <a:rPr lang="fi-FI" dirty="0" smtClean="0"/>
              <a:t> </a:t>
            </a: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våra</a:t>
            </a:r>
            <a:r>
              <a:rPr lang="fi-FI" dirty="0" smtClean="0"/>
              <a:t> </a:t>
            </a:r>
            <a:r>
              <a:rPr lang="fi-FI" dirty="0" err="1" smtClean="0"/>
              <a:t>klienter</a:t>
            </a:r>
            <a:r>
              <a:rPr lang="fi-FI" dirty="0" smtClean="0"/>
              <a:t> </a:t>
            </a:r>
            <a:r>
              <a:rPr lang="fi-FI" dirty="0" err="1" smtClean="0"/>
              <a:t>bäst</a:t>
            </a:r>
            <a:r>
              <a:rPr lang="fi-FI" dirty="0" smtClean="0"/>
              <a:t> </a:t>
            </a:r>
            <a:r>
              <a:rPr lang="fi-FI" dirty="0" err="1" smtClean="0"/>
              <a:t>skulle</a:t>
            </a:r>
            <a:r>
              <a:rPr lang="fi-FI" dirty="0" smtClean="0"/>
              <a:t> vara </a:t>
            </a:r>
            <a:r>
              <a:rPr lang="fi-FI" dirty="0" err="1" smtClean="0"/>
              <a:t>betjänta</a:t>
            </a:r>
            <a:r>
              <a:rPr lang="fi-FI" dirty="0" smtClean="0"/>
              <a:t> av</a:t>
            </a:r>
          </a:p>
          <a:p>
            <a:r>
              <a:rPr lang="fi-FI" dirty="0" err="1" smtClean="0"/>
              <a:t>Professionella</a:t>
            </a:r>
            <a:r>
              <a:rPr lang="fi-FI" dirty="0" smtClean="0"/>
              <a:t> </a:t>
            </a:r>
            <a:r>
              <a:rPr lang="fi-FI" dirty="0" err="1" smtClean="0"/>
              <a:t>överväganden</a:t>
            </a:r>
            <a:r>
              <a:rPr lang="fi-FI" dirty="0" smtClean="0"/>
              <a:t> </a:t>
            </a:r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styra</a:t>
            </a:r>
            <a:r>
              <a:rPr lang="fi-FI" dirty="0" smtClean="0"/>
              <a:t> det </a:t>
            </a:r>
            <a:r>
              <a:rPr lang="fi-FI" dirty="0" err="1" smtClean="0"/>
              <a:t>hur</a:t>
            </a:r>
            <a:r>
              <a:rPr lang="fi-FI" dirty="0" smtClean="0"/>
              <a:t> vi </a:t>
            </a:r>
            <a:r>
              <a:rPr lang="fi-FI" dirty="0" err="1" smtClean="0"/>
              <a:t>ser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klientens</a:t>
            </a:r>
            <a:r>
              <a:rPr lang="fi-FI" dirty="0" smtClean="0"/>
              <a:t> </a:t>
            </a:r>
            <a:r>
              <a:rPr lang="fi-FI" dirty="0" err="1" smtClean="0"/>
              <a:t>behov</a:t>
            </a:r>
            <a:endParaRPr lang="fi-FI" dirty="0" smtClean="0"/>
          </a:p>
          <a:p>
            <a:r>
              <a:rPr lang="fi-FI" dirty="0" err="1" smtClean="0"/>
              <a:t>Om</a:t>
            </a:r>
            <a:r>
              <a:rPr lang="fi-FI" dirty="0" smtClean="0"/>
              <a:t> vi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lyckas</a:t>
            </a:r>
            <a:r>
              <a:rPr lang="fi-FI" dirty="0" smtClean="0"/>
              <a:t>, </a:t>
            </a:r>
            <a:r>
              <a:rPr lang="fi-FI" dirty="0" err="1" smtClean="0"/>
              <a:t>konstaterar</a:t>
            </a:r>
            <a:r>
              <a:rPr lang="fi-FI" dirty="0" smtClean="0"/>
              <a:t> vi </a:t>
            </a:r>
            <a:r>
              <a:rPr lang="fi-FI" dirty="0" err="1" smtClean="0"/>
              <a:t>lätt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klienten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motiverad</a:t>
            </a:r>
            <a:r>
              <a:rPr lang="fi-FI" dirty="0" smtClean="0"/>
              <a:t>, för </a:t>
            </a:r>
            <a:r>
              <a:rPr lang="fi-FI" dirty="0" err="1" smtClean="0"/>
              <a:t>sjuk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en </a:t>
            </a:r>
            <a:r>
              <a:rPr lang="fi-FI" dirty="0" err="1" smtClean="0"/>
              <a:t>brister</a:t>
            </a:r>
            <a:r>
              <a:rPr lang="fi-FI" dirty="0" smtClean="0"/>
              <a:t> i </a:t>
            </a:r>
            <a:r>
              <a:rPr lang="fi-FI" dirty="0" err="1" smtClean="0"/>
              <a:t>sin</a:t>
            </a:r>
            <a:r>
              <a:rPr lang="fi-FI" dirty="0" smtClean="0"/>
              <a:t> </a:t>
            </a:r>
            <a:r>
              <a:rPr lang="fi-FI" dirty="0" err="1" smtClean="0"/>
              <a:t>funktionsförmåga</a:t>
            </a:r>
            <a:r>
              <a:rPr lang="fi-FI" dirty="0" smtClean="0"/>
              <a:t> i </a:t>
            </a:r>
            <a:r>
              <a:rPr lang="fi-FI" dirty="0" err="1" smtClean="0"/>
              <a:t>stället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fokusera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brister</a:t>
            </a:r>
            <a:r>
              <a:rPr lang="fi-FI" dirty="0" smtClean="0"/>
              <a:t> i </a:t>
            </a:r>
            <a:r>
              <a:rPr lang="fi-FI" dirty="0" err="1" smtClean="0"/>
              <a:t>systemet</a:t>
            </a:r>
            <a:endParaRPr lang="fi-FI" dirty="0" smtClean="0"/>
          </a:p>
          <a:p>
            <a:r>
              <a:rPr lang="fi-FI" dirty="0" err="1" smtClean="0"/>
              <a:t>Systemstörningar</a:t>
            </a:r>
            <a:r>
              <a:rPr lang="fi-FI" dirty="0" smtClean="0"/>
              <a:t> </a:t>
            </a:r>
            <a:r>
              <a:rPr lang="fi-FI" dirty="0" err="1" smtClean="0"/>
              <a:t>tolkas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individuella</a:t>
            </a:r>
            <a:r>
              <a:rPr lang="fi-FI" dirty="0" smtClean="0"/>
              <a:t> </a:t>
            </a:r>
            <a:r>
              <a:rPr lang="fi-FI" dirty="0" err="1" smtClean="0"/>
              <a:t>brister</a:t>
            </a:r>
            <a:r>
              <a:rPr lang="fi-FI" dirty="0" smtClean="0"/>
              <a:t> (Ulrika </a:t>
            </a:r>
            <a:r>
              <a:rPr lang="fi-FI" dirty="0" err="1" smtClean="0"/>
              <a:t>Järkestig</a:t>
            </a:r>
            <a:r>
              <a:rPr lang="fi-FI" dirty="0" smtClean="0"/>
              <a:t> Berggren)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221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710</Words>
  <Application>Microsoft Office PowerPoint</Application>
  <PresentationFormat>Näytössä katseltava diaesitys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Office-teema</vt:lpstr>
      <vt:lpstr>  Delaktighet, bemötande och tvärprofessionellt samarbete </vt:lpstr>
      <vt:lpstr>Några ord om mig själv</vt:lpstr>
      <vt:lpstr>PowerPoint-esitys</vt:lpstr>
      <vt:lpstr>Varför är tvärfackligat arbete svårt?</vt:lpstr>
      <vt:lpstr>PowerPoint-esitys</vt:lpstr>
      <vt:lpstr>Tvärfackligt arbete - förutsättningar</vt:lpstr>
      <vt:lpstr>Varför är det svårt att stöda?</vt:lpstr>
      <vt:lpstr>Möjligheter</vt:lpstr>
      <vt:lpstr>Varför låter vi systemet styra?</vt:lpstr>
      <vt:lpstr>Systemvärldens företräde. Några exempel</vt:lpstr>
      <vt:lpstr>Vi tror att vi har klienten i centrum</vt:lpstr>
      <vt:lpstr>Serviceproducenternas svårigheter (Arnkil ym. 2000)</vt:lpstr>
      <vt:lpstr>KLIENTEN I CENTRUM</vt:lpstr>
      <vt:lpstr>PowerPoint-esitys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ställa klienten i centrum</dc:title>
  <dc:creator>Sauli Suominen</dc:creator>
  <cp:lastModifiedBy>Sauli Suominen</cp:lastModifiedBy>
  <cp:revision>25</cp:revision>
  <dcterms:created xsi:type="dcterms:W3CDTF">2014-11-12T08:02:22Z</dcterms:created>
  <dcterms:modified xsi:type="dcterms:W3CDTF">2014-11-18T06:22:03Z</dcterms:modified>
</cp:coreProperties>
</file>