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81" r:id="rId3"/>
    <p:sldId id="273" r:id="rId4"/>
    <p:sldId id="275" r:id="rId5"/>
    <p:sldId id="276" r:id="rId6"/>
    <p:sldId id="277" r:id="rId7"/>
    <p:sldId id="274" r:id="rId8"/>
    <p:sldId id="259" r:id="rId9"/>
    <p:sldId id="279" r:id="rId10"/>
    <p:sldId id="261" r:id="rId11"/>
    <p:sldId id="260" r:id="rId12"/>
    <p:sldId id="262" r:id="rId13"/>
    <p:sldId id="264" r:id="rId14"/>
    <p:sldId id="267" r:id="rId15"/>
    <p:sldId id="263" r:id="rId16"/>
    <p:sldId id="270" r:id="rId17"/>
    <p:sldId id="271" r:id="rId18"/>
    <p:sldId id="280"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83"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42CF8-1C10-4EBC-ADD5-7B92A93312B3}" type="datetimeFigureOut">
              <a:rPr lang="sv-FI" smtClean="0"/>
              <a:t>17.11.2014</a:t>
            </a:fld>
            <a:endParaRPr lang="sv-FI"/>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1E5CF-BD4D-4718-8092-4D68ABD33E19}" type="slidenum">
              <a:rPr lang="sv-FI" smtClean="0"/>
              <a:t>‹#›</a:t>
            </a:fld>
            <a:endParaRPr lang="sv-FI"/>
          </a:p>
        </p:txBody>
      </p:sp>
    </p:spTree>
    <p:extLst>
      <p:ext uri="{BB962C8B-B14F-4D97-AF65-F5344CB8AC3E}">
        <p14:creationId xmlns:p14="http://schemas.microsoft.com/office/powerpoint/2010/main" val="209303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I</a:t>
            </a:r>
            <a:r>
              <a:rPr lang="fi-FI" baseline="0" dirty="0" smtClean="0"/>
              <a:t> alla </a:t>
            </a:r>
            <a:r>
              <a:rPr lang="fi-FI" baseline="0" dirty="0" err="1" smtClean="0"/>
              <a:t>klient-case</a:t>
            </a:r>
            <a:r>
              <a:rPr lang="fi-FI" baseline="0" dirty="0" smtClean="0"/>
              <a:t> </a:t>
            </a:r>
            <a:r>
              <a:rPr lang="fi-FI" baseline="0" dirty="0" err="1" smtClean="0"/>
              <a:t>behövs</a:t>
            </a:r>
            <a:r>
              <a:rPr lang="fi-FI" baseline="0" dirty="0" smtClean="0"/>
              <a:t> </a:t>
            </a:r>
            <a:r>
              <a:rPr lang="fi-FI" baseline="0" dirty="0" err="1" smtClean="0"/>
              <a:t>inte</a:t>
            </a:r>
            <a:r>
              <a:rPr lang="fi-FI" baseline="0" dirty="0" smtClean="0"/>
              <a:t> alla </a:t>
            </a:r>
            <a:r>
              <a:rPr lang="fi-FI" baseline="0" dirty="0" err="1" smtClean="0"/>
              <a:t>former</a:t>
            </a:r>
            <a:r>
              <a:rPr lang="fi-FI" baseline="0" dirty="0" smtClean="0"/>
              <a:t> av </a:t>
            </a:r>
            <a:r>
              <a:rPr lang="fi-FI" baseline="0" dirty="0" err="1" smtClean="0"/>
              <a:t>sanmarbete</a:t>
            </a:r>
            <a:r>
              <a:rPr lang="fi-FI" baseline="0" dirty="0" smtClean="0"/>
              <a:t>, </a:t>
            </a:r>
            <a:r>
              <a:rPr lang="fi-FI" baseline="0" dirty="0" err="1" smtClean="0"/>
              <a:t>men</a:t>
            </a:r>
            <a:r>
              <a:rPr lang="fi-FI" baseline="0" dirty="0" smtClean="0"/>
              <a:t> </a:t>
            </a:r>
            <a:r>
              <a:rPr lang="fi-FI" baseline="0" dirty="0" err="1" smtClean="0"/>
              <a:t>varje</a:t>
            </a:r>
            <a:r>
              <a:rPr lang="fi-FI" baseline="0" dirty="0" smtClean="0"/>
              <a:t> </a:t>
            </a:r>
            <a:r>
              <a:rPr lang="fi-FI" baseline="0" dirty="0" err="1" smtClean="0"/>
              <a:t>professionell</a:t>
            </a:r>
            <a:r>
              <a:rPr lang="fi-FI" baseline="0" dirty="0" smtClean="0"/>
              <a:t> </a:t>
            </a:r>
            <a:r>
              <a:rPr lang="fi-FI" baseline="0" dirty="0" err="1" smtClean="0"/>
              <a:t>borde</a:t>
            </a:r>
            <a:r>
              <a:rPr lang="fi-FI" baseline="0" dirty="0" smtClean="0"/>
              <a:t> </a:t>
            </a:r>
            <a:r>
              <a:rPr lang="fi-FI" baseline="0" dirty="0" err="1" smtClean="0"/>
              <a:t>känna</a:t>
            </a:r>
            <a:r>
              <a:rPr lang="fi-FI" baseline="0" dirty="0" smtClean="0"/>
              <a:t> </a:t>
            </a:r>
            <a:r>
              <a:rPr lang="fi-FI" baseline="0" dirty="0" err="1" smtClean="0"/>
              <a:t>till</a:t>
            </a:r>
            <a:r>
              <a:rPr lang="fi-FI" baseline="0" dirty="0" smtClean="0"/>
              <a:t> </a:t>
            </a:r>
            <a:r>
              <a:rPr lang="fi-FI" baseline="0" dirty="0" err="1" smtClean="0"/>
              <a:t>strukturerna</a:t>
            </a:r>
            <a:r>
              <a:rPr lang="fi-FI" baseline="0" dirty="0" smtClean="0"/>
              <a:t> för </a:t>
            </a:r>
            <a:r>
              <a:rPr lang="fi-FI" baseline="0" dirty="0" err="1" smtClean="0"/>
              <a:t>samarbetsformerna</a:t>
            </a:r>
            <a:r>
              <a:rPr lang="fi-FI" baseline="0" dirty="0" smtClean="0"/>
              <a:t> </a:t>
            </a:r>
            <a:r>
              <a:rPr lang="fi-FI" baseline="0" dirty="0" err="1" smtClean="0"/>
              <a:t>på</a:t>
            </a:r>
            <a:r>
              <a:rPr lang="fi-FI" baseline="0" dirty="0" smtClean="0"/>
              <a:t> </a:t>
            </a:r>
            <a:r>
              <a:rPr lang="fi-FI" baseline="0" dirty="0" err="1" smtClean="0"/>
              <a:t>olika</a:t>
            </a:r>
            <a:r>
              <a:rPr lang="fi-FI" baseline="0" dirty="0" smtClean="0"/>
              <a:t> </a:t>
            </a:r>
            <a:r>
              <a:rPr lang="fi-FI" baseline="0" dirty="0" err="1" smtClean="0"/>
              <a:t>nivåer</a:t>
            </a:r>
            <a:r>
              <a:rPr lang="fi-FI" baseline="0" dirty="0" smtClean="0"/>
              <a:t>.</a:t>
            </a:r>
            <a:endParaRPr lang="fi-FI" dirty="0"/>
          </a:p>
        </p:txBody>
      </p:sp>
      <p:sp>
        <p:nvSpPr>
          <p:cNvPr id="4" name="Dian numeron paikkamerkki 3"/>
          <p:cNvSpPr>
            <a:spLocks noGrp="1"/>
          </p:cNvSpPr>
          <p:nvPr>
            <p:ph type="sldNum" sz="quarter" idx="10"/>
          </p:nvPr>
        </p:nvSpPr>
        <p:spPr/>
        <p:txBody>
          <a:bodyPr/>
          <a:lstStyle/>
          <a:p>
            <a:fld id="{1281E5CF-BD4D-4718-8092-4D68ABD33E19}" type="slidenum">
              <a:rPr lang="sv-FI" smtClean="0"/>
              <a:t>9</a:t>
            </a:fld>
            <a:endParaRPr lang="sv-FI"/>
          </a:p>
        </p:txBody>
      </p:sp>
    </p:spTree>
    <p:extLst>
      <p:ext uri="{BB962C8B-B14F-4D97-AF65-F5344CB8AC3E}">
        <p14:creationId xmlns:p14="http://schemas.microsoft.com/office/powerpoint/2010/main" val="670604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sv-SE" smtClean="0"/>
              <a:t>Klicka här för att ändra format</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FB2DDB5-DF65-4035-AB32-84E86164C746}" type="datetime1">
              <a:rPr lang="sv-FI" smtClean="0"/>
              <a:t>17.11.2014</a:t>
            </a:fld>
            <a:endParaRPr lang="sv-FI"/>
          </a:p>
        </p:txBody>
      </p:sp>
      <p:sp>
        <p:nvSpPr>
          <p:cNvPr id="5" name="Footer Placeholder 4"/>
          <p:cNvSpPr>
            <a:spLocks noGrp="1"/>
          </p:cNvSpPr>
          <p:nvPr>
            <p:ph type="ftr" sz="quarter" idx="11"/>
          </p:nvPr>
        </p:nvSpPr>
        <p:spPr>
          <a:xfrm>
            <a:off x="1174044" y="5357592"/>
            <a:ext cx="5034845" cy="365125"/>
          </a:xfrm>
        </p:spPr>
        <p:txBody>
          <a:bodyPr/>
          <a:lstStyle/>
          <a:p>
            <a:r>
              <a:rPr lang="sv-FI" smtClean="0"/>
              <a:t>Bettina von Kraemer</a:t>
            </a:r>
            <a:endParaRPr lang="sv-FI"/>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E8A4C74-C82B-476F-A5A3-07B4FBBBA1C4}" type="slidenum">
              <a:rPr lang="sv-FI" smtClean="0"/>
              <a:t>‹#›</a:t>
            </a:fld>
            <a:endParaRPr lang="sv-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nchor="ct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2CAE6C-3059-43DE-BFD6-31F7FD6EB4A7}" type="datetime1">
              <a:rPr lang="sv-FI" smtClean="0"/>
              <a:t>17.11.2014</a:t>
            </a:fld>
            <a:endParaRPr lang="sv-FI"/>
          </a:p>
        </p:txBody>
      </p:sp>
      <p:sp>
        <p:nvSpPr>
          <p:cNvPr id="5" name="Footer Placeholder 4"/>
          <p:cNvSpPr>
            <a:spLocks noGrp="1"/>
          </p:cNvSpPr>
          <p:nvPr>
            <p:ph type="ftr" sz="quarter" idx="11"/>
          </p:nvPr>
        </p:nvSpPr>
        <p:spPr/>
        <p:txBody>
          <a:bodyPr/>
          <a:lstStyle/>
          <a:p>
            <a:r>
              <a:rPr lang="sv-FI" smtClean="0"/>
              <a:t>Bettina von Kraemer</a:t>
            </a:r>
            <a:endParaRPr lang="sv-FI"/>
          </a:p>
        </p:txBody>
      </p:sp>
      <p:sp>
        <p:nvSpPr>
          <p:cNvPr id="6" name="Slide Number Placeholder 5"/>
          <p:cNvSpPr>
            <a:spLocks noGrp="1"/>
          </p:cNvSpPr>
          <p:nvPr>
            <p:ph type="sldNum" sz="quarter" idx="12"/>
          </p:nvPr>
        </p:nvSpPr>
        <p:spPr/>
        <p:txBody>
          <a:bodyPr/>
          <a:lstStyle/>
          <a:p>
            <a:fld id="{BE8A4C74-C82B-476F-A5A3-07B4FBBBA1C4}" type="slidenum">
              <a:rPr lang="sv-FI" smtClean="0"/>
              <a:t>‹#›</a:t>
            </a:fld>
            <a:endParaRPr lang="sv-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3A7F2D29-C696-4C06-817E-B37B2716BAB2}" type="datetime1">
              <a:rPr lang="sv-FI" smtClean="0"/>
              <a:t>17.11.2014</a:t>
            </a:fld>
            <a:endParaRPr lang="sv-FI"/>
          </a:p>
        </p:txBody>
      </p:sp>
      <p:sp>
        <p:nvSpPr>
          <p:cNvPr id="5" name="Footer Placeholder 4"/>
          <p:cNvSpPr>
            <a:spLocks noGrp="1"/>
          </p:cNvSpPr>
          <p:nvPr>
            <p:ph type="ftr" sz="quarter" idx="11"/>
          </p:nvPr>
        </p:nvSpPr>
        <p:spPr/>
        <p:txBody>
          <a:bodyPr/>
          <a:lstStyle/>
          <a:p>
            <a:r>
              <a:rPr lang="sv-FI" smtClean="0"/>
              <a:t>Bettina von Kraemer</a:t>
            </a:r>
            <a:endParaRPr lang="sv-FI"/>
          </a:p>
        </p:txBody>
      </p:sp>
      <p:sp>
        <p:nvSpPr>
          <p:cNvPr id="6" name="Slide Number Placeholder 5"/>
          <p:cNvSpPr>
            <a:spLocks noGrp="1"/>
          </p:cNvSpPr>
          <p:nvPr>
            <p:ph type="sldNum" sz="quarter" idx="12"/>
          </p:nvPr>
        </p:nvSpPr>
        <p:spPr/>
        <p:txBody>
          <a:bodyPr/>
          <a:lstStyle/>
          <a:p>
            <a:fld id="{BE8A4C74-C82B-476F-A5A3-07B4FBBBA1C4}" type="slidenum">
              <a:rPr lang="sv-FI" smtClean="0"/>
              <a:t>‹#›</a:t>
            </a:fld>
            <a:endParaRPr lang="sv-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34963DD-63A8-4C69-8E75-6FBBC63221D7}" type="datetime1">
              <a:rPr lang="sv-FI" smtClean="0"/>
              <a:t>17.11.2014</a:t>
            </a:fld>
            <a:endParaRPr lang="sv-FI"/>
          </a:p>
        </p:txBody>
      </p:sp>
      <p:sp>
        <p:nvSpPr>
          <p:cNvPr id="5" name="Footer Placeholder 4"/>
          <p:cNvSpPr>
            <a:spLocks noGrp="1"/>
          </p:cNvSpPr>
          <p:nvPr>
            <p:ph type="ftr" sz="quarter" idx="11"/>
          </p:nvPr>
        </p:nvSpPr>
        <p:spPr/>
        <p:txBody>
          <a:bodyPr/>
          <a:lstStyle/>
          <a:p>
            <a:r>
              <a:rPr lang="sv-FI" smtClean="0"/>
              <a:t>Bettina von Kraemer</a:t>
            </a:r>
            <a:endParaRPr lang="sv-FI"/>
          </a:p>
        </p:txBody>
      </p:sp>
      <p:sp>
        <p:nvSpPr>
          <p:cNvPr id="6" name="Slide Number Placeholder 5"/>
          <p:cNvSpPr>
            <a:spLocks noGrp="1"/>
          </p:cNvSpPr>
          <p:nvPr>
            <p:ph type="sldNum" sz="quarter" idx="12"/>
          </p:nvPr>
        </p:nvSpPr>
        <p:spPr/>
        <p:txBody>
          <a:bodyPr/>
          <a:lstStyle/>
          <a:p>
            <a:fld id="{BE8A4C74-C82B-476F-A5A3-07B4FBBBA1C4}" type="slidenum">
              <a:rPr lang="sv-FI" smtClean="0"/>
              <a:t>‹#›</a:t>
            </a:fld>
            <a:endParaRPr lang="sv-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E924D08-0065-4CC4-B40F-D7A59F7D0D8A}" type="datetime1">
              <a:rPr lang="sv-FI" smtClean="0"/>
              <a:t>17.11.2014</a:t>
            </a:fld>
            <a:endParaRPr lang="sv-FI"/>
          </a:p>
        </p:txBody>
      </p:sp>
      <p:sp>
        <p:nvSpPr>
          <p:cNvPr id="5" name="Footer Placeholder 4"/>
          <p:cNvSpPr>
            <a:spLocks noGrp="1"/>
          </p:cNvSpPr>
          <p:nvPr>
            <p:ph type="ftr" sz="quarter" idx="11"/>
          </p:nvPr>
        </p:nvSpPr>
        <p:spPr/>
        <p:txBody>
          <a:bodyPr/>
          <a:lstStyle/>
          <a:p>
            <a:r>
              <a:rPr lang="sv-FI" smtClean="0"/>
              <a:t>Bettina von Kraemer</a:t>
            </a:r>
            <a:endParaRPr lang="sv-FI"/>
          </a:p>
        </p:txBody>
      </p:sp>
      <p:sp>
        <p:nvSpPr>
          <p:cNvPr id="6" name="Slide Number Placeholder 5"/>
          <p:cNvSpPr>
            <a:spLocks noGrp="1"/>
          </p:cNvSpPr>
          <p:nvPr>
            <p:ph type="sldNum" sz="quarter" idx="12"/>
          </p:nvPr>
        </p:nvSpPr>
        <p:spPr/>
        <p:txBody>
          <a:bodyPr/>
          <a:lstStyle/>
          <a:p>
            <a:fld id="{BE8A4C74-C82B-476F-A5A3-07B4FBBBA1C4}" type="slidenum">
              <a:rPr lang="sv-FI" smtClean="0"/>
              <a:t>‹#›</a:t>
            </a:fld>
            <a:endParaRPr lang="sv-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5" name="Date Placeholder 4"/>
          <p:cNvSpPr>
            <a:spLocks noGrp="1"/>
          </p:cNvSpPr>
          <p:nvPr>
            <p:ph type="dt" sz="half" idx="10"/>
          </p:nvPr>
        </p:nvSpPr>
        <p:spPr/>
        <p:txBody>
          <a:bodyPr/>
          <a:lstStyle/>
          <a:p>
            <a:fld id="{24996B54-1137-46AA-8B81-7F9D1749DE32}" type="datetime1">
              <a:rPr lang="sv-FI" smtClean="0"/>
              <a:t>17.11.2014</a:t>
            </a:fld>
            <a:endParaRPr lang="sv-FI"/>
          </a:p>
        </p:txBody>
      </p:sp>
      <p:sp>
        <p:nvSpPr>
          <p:cNvPr id="6" name="Footer Placeholder 5"/>
          <p:cNvSpPr>
            <a:spLocks noGrp="1"/>
          </p:cNvSpPr>
          <p:nvPr>
            <p:ph type="ftr" sz="quarter" idx="11"/>
          </p:nvPr>
        </p:nvSpPr>
        <p:spPr/>
        <p:txBody>
          <a:bodyPr/>
          <a:lstStyle/>
          <a:p>
            <a:r>
              <a:rPr lang="sv-FI" smtClean="0"/>
              <a:t>Bettina von Kraemer</a:t>
            </a:r>
            <a:endParaRPr lang="sv-FI"/>
          </a:p>
        </p:txBody>
      </p:sp>
      <p:sp>
        <p:nvSpPr>
          <p:cNvPr id="7" name="Slide Number Placeholder 6"/>
          <p:cNvSpPr>
            <a:spLocks noGrp="1"/>
          </p:cNvSpPr>
          <p:nvPr>
            <p:ph type="sldNum" sz="quarter" idx="12"/>
          </p:nvPr>
        </p:nvSpPr>
        <p:spPr/>
        <p:txBody>
          <a:bodyPr/>
          <a:lstStyle/>
          <a:p>
            <a:fld id="{BE8A4C74-C82B-476F-A5A3-07B4FBBBA1C4}" type="slidenum">
              <a:rPr lang="sv-FI" smtClean="0"/>
              <a:t>‹#›</a:t>
            </a:fld>
            <a:endParaRPr lang="sv-FI"/>
          </a:p>
        </p:txBody>
      </p:sp>
      <p:sp>
        <p:nvSpPr>
          <p:cNvPr id="9" name="Content Placeholder 8"/>
          <p:cNvSpPr>
            <a:spLocks noGrp="1"/>
          </p:cNvSpPr>
          <p:nvPr>
            <p:ph sz="quarter" idx="13"/>
          </p:nvPr>
        </p:nvSpPr>
        <p:spPr>
          <a:xfrm>
            <a:off x="1298448" y="2121407"/>
            <a:ext cx="3200400" cy="360273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41587C88-DEC7-44FB-9CDA-7390533D9997}" type="datetime1">
              <a:rPr lang="sv-FI" smtClean="0"/>
              <a:t>17.11.2014</a:t>
            </a:fld>
            <a:endParaRPr lang="sv-FI"/>
          </a:p>
        </p:txBody>
      </p:sp>
      <p:sp>
        <p:nvSpPr>
          <p:cNvPr id="8" name="Footer Placeholder 7"/>
          <p:cNvSpPr>
            <a:spLocks noGrp="1"/>
          </p:cNvSpPr>
          <p:nvPr>
            <p:ph type="ftr" sz="quarter" idx="11"/>
          </p:nvPr>
        </p:nvSpPr>
        <p:spPr/>
        <p:txBody>
          <a:bodyPr/>
          <a:lstStyle/>
          <a:p>
            <a:r>
              <a:rPr lang="sv-FI" smtClean="0"/>
              <a:t>Bettina von Kraemer</a:t>
            </a:r>
            <a:endParaRPr lang="sv-FI"/>
          </a:p>
        </p:txBody>
      </p:sp>
      <p:sp>
        <p:nvSpPr>
          <p:cNvPr id="9" name="Slide Number Placeholder 8"/>
          <p:cNvSpPr>
            <a:spLocks noGrp="1"/>
          </p:cNvSpPr>
          <p:nvPr>
            <p:ph type="sldNum" sz="quarter" idx="12"/>
          </p:nvPr>
        </p:nvSpPr>
        <p:spPr/>
        <p:txBody>
          <a:bodyPr/>
          <a:lstStyle/>
          <a:p>
            <a:fld id="{BE8A4C74-C82B-476F-A5A3-07B4FBBBA1C4}" type="slidenum">
              <a:rPr lang="sv-FI" smtClean="0"/>
              <a:t>‹#›</a:t>
            </a:fld>
            <a:endParaRPr lang="sv-FI"/>
          </a:p>
        </p:txBody>
      </p:sp>
      <p:sp>
        <p:nvSpPr>
          <p:cNvPr id="11" name="Content Placeholder 10"/>
          <p:cNvSpPr>
            <a:spLocks noGrp="1"/>
          </p:cNvSpPr>
          <p:nvPr>
            <p:ph sz="quarter" idx="13"/>
          </p:nvPr>
        </p:nvSpPr>
        <p:spPr>
          <a:xfrm>
            <a:off x="1298448" y="2944368"/>
            <a:ext cx="3227832" cy="277977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2249CC7B-97B5-4174-95EC-A13BDCC79384}" type="datetime1">
              <a:rPr lang="sv-FI" smtClean="0"/>
              <a:t>17.11.2014</a:t>
            </a:fld>
            <a:endParaRPr lang="sv-FI"/>
          </a:p>
        </p:txBody>
      </p:sp>
      <p:sp>
        <p:nvSpPr>
          <p:cNvPr id="4" name="Footer Placeholder 3"/>
          <p:cNvSpPr>
            <a:spLocks noGrp="1"/>
          </p:cNvSpPr>
          <p:nvPr>
            <p:ph type="ftr" sz="quarter" idx="11"/>
          </p:nvPr>
        </p:nvSpPr>
        <p:spPr/>
        <p:txBody>
          <a:bodyPr/>
          <a:lstStyle/>
          <a:p>
            <a:r>
              <a:rPr lang="sv-FI" smtClean="0"/>
              <a:t>Bettina von Kraemer</a:t>
            </a:r>
            <a:endParaRPr lang="sv-FI"/>
          </a:p>
        </p:txBody>
      </p:sp>
      <p:sp>
        <p:nvSpPr>
          <p:cNvPr id="5" name="Slide Number Placeholder 4"/>
          <p:cNvSpPr>
            <a:spLocks noGrp="1"/>
          </p:cNvSpPr>
          <p:nvPr>
            <p:ph type="sldNum" sz="quarter" idx="12"/>
          </p:nvPr>
        </p:nvSpPr>
        <p:spPr/>
        <p:txBody>
          <a:bodyPr/>
          <a:lstStyle/>
          <a:p>
            <a:fld id="{BE8A4C74-C82B-476F-A5A3-07B4FBBBA1C4}" type="slidenum">
              <a:rPr lang="sv-FI" smtClean="0"/>
              <a:t>‹#›</a:t>
            </a:fld>
            <a:endParaRPr lang="sv-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15FCF-9BC5-4517-B937-ADB4DCF31455}" type="datetime1">
              <a:rPr lang="sv-FI" smtClean="0"/>
              <a:t>17.11.2014</a:t>
            </a:fld>
            <a:endParaRPr lang="sv-FI"/>
          </a:p>
        </p:txBody>
      </p:sp>
      <p:sp>
        <p:nvSpPr>
          <p:cNvPr id="3" name="Footer Placeholder 2"/>
          <p:cNvSpPr>
            <a:spLocks noGrp="1"/>
          </p:cNvSpPr>
          <p:nvPr>
            <p:ph type="ftr" sz="quarter" idx="11"/>
          </p:nvPr>
        </p:nvSpPr>
        <p:spPr/>
        <p:txBody>
          <a:bodyPr/>
          <a:lstStyle/>
          <a:p>
            <a:r>
              <a:rPr lang="sv-FI" smtClean="0"/>
              <a:t>Bettina von Kraemer</a:t>
            </a:r>
            <a:endParaRPr lang="sv-FI"/>
          </a:p>
        </p:txBody>
      </p:sp>
      <p:sp>
        <p:nvSpPr>
          <p:cNvPr id="4" name="Slide Number Placeholder 3"/>
          <p:cNvSpPr>
            <a:spLocks noGrp="1"/>
          </p:cNvSpPr>
          <p:nvPr>
            <p:ph type="sldNum" sz="quarter" idx="12"/>
          </p:nvPr>
        </p:nvSpPr>
        <p:spPr/>
        <p:txBody>
          <a:bodyPr/>
          <a:lstStyle/>
          <a:p>
            <a:fld id="{BE8A4C74-C82B-476F-A5A3-07B4FBBBA1C4}" type="slidenum">
              <a:rPr lang="sv-FI" smtClean="0"/>
              <a:t>‹#›</a:t>
            </a:fld>
            <a:endParaRPr lang="sv-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sv-SE" smtClean="0"/>
              <a:t>Klicka här för att ändra format</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a:xfrm rot="60000">
            <a:off x="6341698" y="5885672"/>
            <a:ext cx="1213821" cy="365125"/>
          </a:xfrm>
        </p:spPr>
        <p:txBody>
          <a:bodyPr/>
          <a:lstStyle/>
          <a:p>
            <a:fld id="{37013BAE-C702-452A-AF9E-9B93EA9F3B26}" type="datetime1">
              <a:rPr lang="sv-FI" smtClean="0"/>
              <a:t>17.11.2014</a:t>
            </a:fld>
            <a:endParaRPr lang="sv-FI"/>
          </a:p>
        </p:txBody>
      </p:sp>
      <p:sp>
        <p:nvSpPr>
          <p:cNvPr id="6" name="Footer Placeholder 5"/>
          <p:cNvSpPr>
            <a:spLocks noGrp="1"/>
          </p:cNvSpPr>
          <p:nvPr>
            <p:ph type="ftr" sz="quarter" idx="11"/>
          </p:nvPr>
        </p:nvSpPr>
        <p:spPr>
          <a:xfrm rot="-60000">
            <a:off x="914554" y="5829261"/>
            <a:ext cx="3522607" cy="365125"/>
          </a:xfrm>
        </p:spPr>
        <p:txBody>
          <a:bodyPr/>
          <a:lstStyle/>
          <a:p>
            <a:r>
              <a:rPr lang="sv-FI" smtClean="0"/>
              <a:t>Bettina von Kraemer</a:t>
            </a:r>
            <a:endParaRPr lang="sv-FI"/>
          </a:p>
        </p:txBody>
      </p:sp>
      <p:sp>
        <p:nvSpPr>
          <p:cNvPr id="7" name="Slide Number Placeholder 6"/>
          <p:cNvSpPr>
            <a:spLocks noGrp="1"/>
          </p:cNvSpPr>
          <p:nvPr>
            <p:ph type="sldNum" sz="quarter" idx="12"/>
          </p:nvPr>
        </p:nvSpPr>
        <p:spPr>
          <a:xfrm rot="60000">
            <a:off x="7557313" y="5896961"/>
            <a:ext cx="554023" cy="365125"/>
          </a:xfrm>
        </p:spPr>
        <p:txBody>
          <a:bodyPr/>
          <a:lstStyle/>
          <a:p>
            <a:fld id="{BE8A4C74-C82B-476F-A5A3-07B4FBBBA1C4}" type="slidenum">
              <a:rPr lang="sv-FI" smtClean="0"/>
              <a:t>‹#›</a:t>
            </a:fld>
            <a:endParaRPr lang="sv-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sv-SE" smtClean="0"/>
              <a:t>Klicka här för att ändra format</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a:xfrm rot="60000">
            <a:off x="6345936" y="5888737"/>
            <a:ext cx="1213821" cy="365125"/>
          </a:xfrm>
        </p:spPr>
        <p:txBody>
          <a:bodyPr/>
          <a:lstStyle/>
          <a:p>
            <a:fld id="{1B910289-7342-4347-93E8-5B27BCD25841}" type="datetime1">
              <a:rPr lang="sv-FI" smtClean="0"/>
              <a:t>17.11.2014</a:t>
            </a:fld>
            <a:endParaRPr lang="sv-FI"/>
          </a:p>
        </p:txBody>
      </p:sp>
      <p:sp>
        <p:nvSpPr>
          <p:cNvPr id="6" name="Footer Placeholder 5"/>
          <p:cNvSpPr>
            <a:spLocks noGrp="1"/>
          </p:cNvSpPr>
          <p:nvPr>
            <p:ph type="ftr" sz="quarter" idx="11"/>
          </p:nvPr>
        </p:nvSpPr>
        <p:spPr>
          <a:xfrm rot="-60000">
            <a:off x="914569" y="5831037"/>
            <a:ext cx="3319043" cy="365125"/>
          </a:xfrm>
        </p:spPr>
        <p:txBody>
          <a:bodyPr/>
          <a:lstStyle/>
          <a:p>
            <a:r>
              <a:rPr lang="sv-FI" smtClean="0"/>
              <a:t>Bettina von Kraemer</a:t>
            </a:r>
            <a:endParaRPr lang="sv-FI"/>
          </a:p>
        </p:txBody>
      </p:sp>
      <p:sp>
        <p:nvSpPr>
          <p:cNvPr id="7" name="Slide Number Placeholder 6"/>
          <p:cNvSpPr>
            <a:spLocks noGrp="1"/>
          </p:cNvSpPr>
          <p:nvPr>
            <p:ph type="sldNum" sz="quarter" idx="12"/>
          </p:nvPr>
        </p:nvSpPr>
        <p:spPr>
          <a:xfrm rot="60000">
            <a:off x="7562089" y="5900026"/>
            <a:ext cx="554023" cy="365125"/>
          </a:xfrm>
        </p:spPr>
        <p:txBody>
          <a:bodyPr/>
          <a:lstStyle/>
          <a:p>
            <a:fld id="{BE8A4C74-C82B-476F-A5A3-07B4FBBBA1C4}" type="slidenum">
              <a:rPr lang="sv-FI" smtClean="0"/>
              <a:t>‹#›</a:t>
            </a:fld>
            <a:endParaRPr lang="sv-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0330702-B482-4432-A396-34BFF3E0E74A}" type="datetime1">
              <a:rPr lang="sv-FI" smtClean="0"/>
              <a:t>17.11.2014</a:t>
            </a:fld>
            <a:endParaRPr lang="sv-FI"/>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sv-FI" smtClean="0"/>
              <a:t>Bettina von Kraemer</a:t>
            </a:r>
            <a:endParaRPr lang="sv-FI"/>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E8A4C74-C82B-476F-A5A3-07B4FBBBA1C4}" type="slidenum">
              <a:rPr lang="sv-FI" smtClean="0"/>
              <a:t>‹#›</a:t>
            </a:fld>
            <a:endParaRPr lang="sv-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356992"/>
            <a:ext cx="2520280" cy="238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ctrTitle"/>
          </p:nvPr>
        </p:nvSpPr>
        <p:spPr/>
        <p:txBody>
          <a:bodyPr>
            <a:noAutofit/>
          </a:bodyPr>
          <a:lstStyle/>
          <a:p>
            <a:r>
              <a:rPr lang="sv-FI" sz="3200" b="1" dirty="0" smtClean="0"/>
              <a:t>Mångprofessionella nätverk som förebygger utslagning bland unga svenskspråkiga i Helsingfors</a:t>
            </a:r>
            <a:endParaRPr lang="sv-FI" sz="3200" b="1" dirty="0"/>
          </a:p>
        </p:txBody>
      </p:sp>
      <p:sp>
        <p:nvSpPr>
          <p:cNvPr id="3" name="Underrubrik 2"/>
          <p:cNvSpPr>
            <a:spLocks noGrp="1"/>
          </p:cNvSpPr>
          <p:nvPr>
            <p:ph type="subTitle" idx="1"/>
          </p:nvPr>
        </p:nvSpPr>
        <p:spPr/>
        <p:txBody>
          <a:bodyPr>
            <a:normAutofit fontScale="92500" lnSpcReduction="10000"/>
          </a:bodyPr>
          <a:lstStyle/>
          <a:p>
            <a:endParaRPr lang="sv-FI" dirty="0" smtClean="0">
              <a:solidFill>
                <a:srgbClr val="C00000"/>
              </a:solidFill>
            </a:endParaRPr>
          </a:p>
          <a:p>
            <a:r>
              <a:rPr lang="sv-FI" b="1" dirty="0" smtClean="0">
                <a:solidFill>
                  <a:srgbClr val="C00000"/>
                </a:solidFill>
              </a:rPr>
              <a:t>Bettina von Kraemer</a:t>
            </a:r>
          </a:p>
          <a:p>
            <a:r>
              <a:rPr lang="sv-FI" dirty="0" smtClean="0">
                <a:solidFill>
                  <a:srgbClr val="C00000"/>
                </a:solidFill>
              </a:rPr>
              <a:t>seminariet SKILLNADEN</a:t>
            </a:r>
          </a:p>
          <a:p>
            <a:r>
              <a:rPr lang="sv-FI" dirty="0">
                <a:solidFill>
                  <a:srgbClr val="C00000"/>
                </a:solidFill>
              </a:rPr>
              <a:t>18.11.2014</a:t>
            </a:r>
          </a:p>
          <a:p>
            <a:endParaRPr lang="sv-FI" dirty="0">
              <a:solidFill>
                <a:srgbClr val="C00000"/>
              </a:solidFill>
            </a:endParaRPr>
          </a:p>
        </p:txBody>
      </p:sp>
    </p:spTree>
    <p:extLst>
      <p:ext uri="{BB962C8B-B14F-4D97-AF65-F5344CB8AC3E}">
        <p14:creationId xmlns:p14="http://schemas.microsoft.com/office/powerpoint/2010/main" val="124874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Infotillfällen</a:t>
            </a:r>
            <a:r>
              <a:rPr lang="sv-FI" sz="3600" dirty="0" smtClean="0"/>
              <a:t> </a:t>
            </a:r>
            <a:endParaRPr lang="sv-FI" sz="3600" dirty="0"/>
          </a:p>
        </p:txBody>
      </p:sp>
      <p:sp>
        <p:nvSpPr>
          <p:cNvPr id="3" name="Platshållare för innehåll 2"/>
          <p:cNvSpPr>
            <a:spLocks noGrp="1"/>
          </p:cNvSpPr>
          <p:nvPr>
            <p:ph idx="1"/>
          </p:nvPr>
        </p:nvSpPr>
        <p:spPr>
          <a:xfrm>
            <a:off x="1187624" y="1772816"/>
            <a:ext cx="6471821" cy="3950253"/>
          </a:xfrm>
        </p:spPr>
        <p:txBody>
          <a:bodyPr>
            <a:noAutofit/>
          </a:bodyPr>
          <a:lstStyle/>
          <a:p>
            <a:pPr marL="0" indent="0">
              <a:buNone/>
            </a:pPr>
            <a:r>
              <a:rPr lang="sv-FI" sz="1800" dirty="0"/>
              <a:t>Svensk service servar ofta stora </a:t>
            </a:r>
            <a:r>
              <a:rPr lang="sv-FI" sz="1800" dirty="0" smtClean="0"/>
              <a:t>områden; </a:t>
            </a:r>
          </a:p>
          <a:p>
            <a:pPr marL="0" indent="0">
              <a:buNone/>
            </a:pPr>
            <a:r>
              <a:rPr lang="sv-FI" sz="1800" dirty="0" smtClean="0"/>
              <a:t>många </a:t>
            </a:r>
            <a:r>
              <a:rPr lang="sv-FI" sz="1800" dirty="0"/>
              <a:t>samarbetsparter, långa resor, varierande arbetsrutiner,  t.ex. Sveps, Te-byrån, </a:t>
            </a:r>
            <a:r>
              <a:rPr lang="sv-FI" sz="1800" dirty="0" err="1"/>
              <a:t>Prakticum</a:t>
            </a:r>
            <a:r>
              <a:rPr lang="sv-FI" sz="1800" dirty="0"/>
              <a:t>, Folkhälsan</a:t>
            </a:r>
            <a:r>
              <a:rPr lang="sv-FI" sz="1800" dirty="0" smtClean="0"/>
              <a:t>...</a:t>
            </a:r>
          </a:p>
          <a:p>
            <a:pPr marL="0" indent="0">
              <a:buNone/>
            </a:pPr>
            <a:endParaRPr lang="sv-FI" sz="1800" dirty="0"/>
          </a:p>
          <a:p>
            <a:r>
              <a:rPr lang="sv-FI" sz="2000" dirty="0" smtClean="0"/>
              <a:t>Info för de professionella</a:t>
            </a:r>
          </a:p>
          <a:p>
            <a:pPr lvl="1"/>
            <a:r>
              <a:rPr lang="sv-FI" sz="2000" dirty="0" smtClean="0"/>
              <a:t>Organisationsförändringar</a:t>
            </a:r>
          </a:p>
          <a:p>
            <a:pPr lvl="1"/>
            <a:r>
              <a:rPr lang="sv-FI" sz="2000" dirty="0" smtClean="0"/>
              <a:t>Kunskap om varandras </a:t>
            </a:r>
            <a:r>
              <a:rPr lang="sv-FI" sz="2000" dirty="0" smtClean="0"/>
              <a:t>arbetsuppgifter, arbetsrutiner</a:t>
            </a:r>
            <a:endParaRPr lang="sv-FI" sz="2000" dirty="0" smtClean="0"/>
          </a:p>
          <a:p>
            <a:r>
              <a:rPr lang="sv-FI" sz="2000" dirty="0" smtClean="0"/>
              <a:t>Info </a:t>
            </a:r>
            <a:r>
              <a:rPr lang="sv-FI" sz="2000" dirty="0" smtClean="0"/>
              <a:t>för de </a:t>
            </a:r>
            <a:r>
              <a:rPr lang="sv-FI" sz="2000" dirty="0" smtClean="0"/>
              <a:t>unga/familjerna</a:t>
            </a:r>
            <a:endParaRPr lang="sv-FI" sz="2000" dirty="0" smtClean="0"/>
          </a:p>
          <a:p>
            <a:pPr lvl="1"/>
            <a:r>
              <a:rPr lang="sv-FI" sz="2000" dirty="0" smtClean="0"/>
              <a:t>Informera om verksamheten på fältet, t.ex. te-byrån i skolorna</a:t>
            </a:r>
            <a:endParaRPr lang="sv-FI" sz="2000" dirty="0"/>
          </a:p>
        </p:txBody>
      </p:sp>
      <p:sp>
        <p:nvSpPr>
          <p:cNvPr id="4" name="Platshållare för datum 3"/>
          <p:cNvSpPr>
            <a:spLocks noGrp="1"/>
          </p:cNvSpPr>
          <p:nvPr>
            <p:ph type="dt" sz="half" idx="10"/>
          </p:nvPr>
        </p:nvSpPr>
        <p:spPr/>
        <p:txBody>
          <a:bodyPr/>
          <a:lstStyle/>
          <a:p>
            <a:fld id="{638447C4-5845-4BC6-828A-C4E098FDF630}"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10</a:t>
            </a:fld>
            <a:endParaRPr lang="sv-FI"/>
          </a:p>
        </p:txBody>
      </p:sp>
    </p:spTree>
    <p:extLst>
      <p:ext uri="{BB962C8B-B14F-4D97-AF65-F5344CB8AC3E}">
        <p14:creationId xmlns:p14="http://schemas.microsoft.com/office/powerpoint/2010/main" val="2695098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Mångprofessionellt samarbete</a:t>
            </a:r>
            <a:br>
              <a:rPr lang="sv-FI" sz="3200" dirty="0" smtClean="0"/>
            </a:br>
            <a:endParaRPr lang="sv-FI" sz="3200" dirty="0"/>
          </a:p>
        </p:txBody>
      </p:sp>
      <p:sp>
        <p:nvSpPr>
          <p:cNvPr id="3" name="Platshållare för innehåll 2"/>
          <p:cNvSpPr>
            <a:spLocks noGrp="1"/>
          </p:cNvSpPr>
          <p:nvPr>
            <p:ph idx="1"/>
          </p:nvPr>
        </p:nvSpPr>
        <p:spPr>
          <a:xfrm>
            <a:off x="1331640" y="1628800"/>
            <a:ext cx="6327805" cy="4094269"/>
          </a:xfrm>
        </p:spPr>
        <p:txBody>
          <a:bodyPr>
            <a:normAutofit fontScale="92500"/>
          </a:bodyPr>
          <a:lstStyle/>
          <a:p>
            <a:r>
              <a:rPr lang="sv-FI" dirty="0" smtClean="0"/>
              <a:t>God praxis: T.ex. </a:t>
            </a:r>
            <a:r>
              <a:rPr lang="sv-FI" dirty="0" smtClean="0"/>
              <a:t>samarbete </a:t>
            </a:r>
            <a:r>
              <a:rPr lang="sv-FI" dirty="0" smtClean="0"/>
              <a:t>Sveps – Te-byrån fungerar bra då de professionella och klienten möts tillsammans. Överföringsmöte. Personlig överenskommelse mellan två professionella.</a:t>
            </a:r>
          </a:p>
          <a:p>
            <a:r>
              <a:rPr lang="sv-FI" dirty="0" smtClean="0"/>
              <a:t>Samarbetet försvåras av att de professionella tolkar tystnadsplikten och samarbete på olika sätt. </a:t>
            </a:r>
          </a:p>
          <a:p>
            <a:r>
              <a:rPr lang="sv-FI" dirty="0" smtClean="0"/>
              <a:t>Borde finnas en och samma plan  som alla arbetar med och en professionell som håller i trådarna. </a:t>
            </a:r>
          </a:p>
        </p:txBody>
      </p:sp>
      <p:sp>
        <p:nvSpPr>
          <p:cNvPr id="4" name="Platshållare för datum 3"/>
          <p:cNvSpPr>
            <a:spLocks noGrp="1"/>
          </p:cNvSpPr>
          <p:nvPr>
            <p:ph type="dt" sz="half" idx="10"/>
          </p:nvPr>
        </p:nvSpPr>
        <p:spPr/>
        <p:txBody>
          <a:bodyPr/>
          <a:lstStyle/>
          <a:p>
            <a:fld id="{BF21B414-FB97-4D42-90C3-1129396FCDC5}"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11</a:t>
            </a:fld>
            <a:endParaRPr lang="sv-FI"/>
          </a:p>
        </p:txBody>
      </p:sp>
    </p:spTree>
    <p:extLst>
      <p:ext uri="{BB962C8B-B14F-4D97-AF65-F5344CB8AC3E}">
        <p14:creationId xmlns:p14="http://schemas.microsoft.com/office/powerpoint/2010/main" val="1073485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Nätverksmöten </a:t>
            </a:r>
            <a:endParaRPr lang="sv-FI" sz="3200" dirty="0"/>
          </a:p>
        </p:txBody>
      </p:sp>
      <p:sp>
        <p:nvSpPr>
          <p:cNvPr id="3" name="Platshållare för innehåll 2"/>
          <p:cNvSpPr>
            <a:spLocks noGrp="1"/>
          </p:cNvSpPr>
          <p:nvPr>
            <p:ph idx="1"/>
          </p:nvPr>
        </p:nvSpPr>
        <p:spPr>
          <a:xfrm>
            <a:off x="1259632" y="1700808"/>
            <a:ext cx="6196405" cy="4176464"/>
          </a:xfrm>
        </p:spPr>
        <p:txBody>
          <a:bodyPr>
            <a:normAutofit lnSpcReduction="10000"/>
          </a:bodyPr>
          <a:lstStyle/>
          <a:p>
            <a:r>
              <a:rPr lang="sv-FI" dirty="0" err="1" smtClean="0"/>
              <a:t>Nivelvaiheet</a:t>
            </a:r>
            <a:r>
              <a:rPr lang="sv-FI" dirty="0" smtClean="0"/>
              <a:t>, övergångsskeden, remittering</a:t>
            </a:r>
          </a:p>
          <a:p>
            <a:pPr lvl="1"/>
            <a:r>
              <a:rPr lang="sv-FI" dirty="0" smtClean="0"/>
              <a:t>God praxis, </a:t>
            </a:r>
            <a:r>
              <a:rPr lang="sv-FI" i="1" dirty="0" smtClean="0">
                <a:solidFill>
                  <a:schemeClr val="bg2">
                    <a:lumMod val="25000"/>
                  </a:schemeClr>
                </a:solidFill>
              </a:rPr>
              <a:t>”Sveps </a:t>
            </a:r>
            <a:r>
              <a:rPr lang="sv-FI" i="1" dirty="0" smtClean="0">
                <a:solidFill>
                  <a:schemeClr val="bg2">
                    <a:lumMod val="25000"/>
                  </a:schemeClr>
                </a:solidFill>
              </a:rPr>
              <a:t>kör med öppna kort. Hjälper den unga att uttrycka sig på mötena så att all väsentlig information överförs till följande aktör</a:t>
            </a:r>
            <a:r>
              <a:rPr lang="sv-FI" i="1" dirty="0" smtClean="0">
                <a:solidFill>
                  <a:schemeClr val="bg2">
                    <a:lumMod val="25000"/>
                  </a:schemeClr>
                </a:solidFill>
              </a:rPr>
              <a:t>.”</a:t>
            </a:r>
            <a:endParaRPr lang="sv-FI" i="1" dirty="0" smtClean="0">
              <a:solidFill>
                <a:schemeClr val="bg2">
                  <a:lumMod val="25000"/>
                </a:schemeClr>
              </a:solidFill>
            </a:endParaRPr>
          </a:p>
          <a:p>
            <a:r>
              <a:rPr lang="sv-FI" dirty="0" smtClean="0"/>
              <a:t>Koordinering.</a:t>
            </a:r>
          </a:p>
          <a:p>
            <a:pPr lvl="1"/>
            <a:r>
              <a:rPr lang="sv-FI" dirty="0" smtClean="0"/>
              <a:t>En samarbetsgrupp (</a:t>
            </a:r>
            <a:r>
              <a:rPr lang="sv-FI" dirty="0" err="1" smtClean="0"/>
              <a:t>asiakastyöryhmä</a:t>
            </a:r>
            <a:r>
              <a:rPr lang="sv-FI" dirty="0" smtClean="0"/>
              <a:t>) som beslutar vem som ansvarar för den ungas ärende.  Case? </a:t>
            </a:r>
            <a:r>
              <a:rPr lang="sv-FI" dirty="0" smtClean="0"/>
              <a:t>”</a:t>
            </a:r>
            <a:r>
              <a:rPr lang="sv-FI" i="1" dirty="0" smtClean="0">
                <a:solidFill>
                  <a:schemeClr val="bg2">
                    <a:lumMod val="25000"/>
                  </a:schemeClr>
                </a:solidFill>
              </a:rPr>
              <a:t>De </a:t>
            </a:r>
            <a:r>
              <a:rPr lang="sv-FI" i="1" dirty="0" smtClean="0">
                <a:solidFill>
                  <a:schemeClr val="bg2">
                    <a:lumMod val="25000"/>
                  </a:schemeClr>
                </a:solidFill>
              </a:rPr>
              <a:t>svenska klienterna känner man nästan till</a:t>
            </a:r>
            <a:r>
              <a:rPr lang="sv-FI" i="1" dirty="0" smtClean="0">
                <a:solidFill>
                  <a:schemeClr val="bg2">
                    <a:lumMod val="25000"/>
                  </a:schemeClr>
                </a:solidFill>
              </a:rPr>
              <a:t>.” </a:t>
            </a:r>
            <a:endParaRPr lang="sv-FI" i="1" dirty="0" smtClean="0">
              <a:solidFill>
                <a:schemeClr val="bg2">
                  <a:lumMod val="25000"/>
                </a:schemeClr>
              </a:solidFill>
            </a:endParaRPr>
          </a:p>
          <a:p>
            <a:pPr marL="274320" lvl="1"/>
            <a:r>
              <a:rPr lang="sv-FI" dirty="0" smtClean="0"/>
              <a:t>Inte </a:t>
            </a:r>
            <a:r>
              <a:rPr lang="sv-FI" b="1" i="1" dirty="0" smtClean="0"/>
              <a:t>skicka vidare</a:t>
            </a:r>
            <a:r>
              <a:rPr lang="sv-FI" b="1" dirty="0" smtClean="0"/>
              <a:t> </a:t>
            </a:r>
            <a:r>
              <a:rPr lang="sv-FI" dirty="0" smtClean="0"/>
              <a:t>de unga! </a:t>
            </a:r>
          </a:p>
          <a:p>
            <a:endParaRPr lang="sv-FI" dirty="0" smtClean="0"/>
          </a:p>
          <a:p>
            <a:endParaRPr lang="sv-FI" dirty="0" smtClean="0"/>
          </a:p>
          <a:p>
            <a:endParaRPr lang="sv-FI" dirty="0" smtClean="0"/>
          </a:p>
          <a:p>
            <a:endParaRPr lang="sv-FI" dirty="0"/>
          </a:p>
        </p:txBody>
      </p:sp>
      <p:sp>
        <p:nvSpPr>
          <p:cNvPr id="4" name="Platshållare för datum 3"/>
          <p:cNvSpPr>
            <a:spLocks noGrp="1"/>
          </p:cNvSpPr>
          <p:nvPr>
            <p:ph type="dt" sz="half" idx="10"/>
          </p:nvPr>
        </p:nvSpPr>
        <p:spPr/>
        <p:txBody>
          <a:bodyPr/>
          <a:lstStyle/>
          <a:p>
            <a:fld id="{B7B293B9-23BD-459A-A066-BCB62E7A7E45}"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12</a:t>
            </a:fld>
            <a:endParaRPr lang="sv-FI"/>
          </a:p>
        </p:txBody>
      </p:sp>
    </p:spTree>
    <p:extLst>
      <p:ext uri="{BB962C8B-B14F-4D97-AF65-F5344CB8AC3E}">
        <p14:creationId xmlns:p14="http://schemas.microsoft.com/office/powerpoint/2010/main" val="4244871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9" y="817583"/>
            <a:ext cx="7016660" cy="883226"/>
          </a:xfrm>
        </p:spPr>
        <p:txBody>
          <a:bodyPr>
            <a:normAutofit/>
          </a:bodyPr>
          <a:lstStyle/>
          <a:p>
            <a:r>
              <a:rPr lang="sv-FI" sz="3200" dirty="0" smtClean="0"/>
              <a:t>Om mötesstukturer, </a:t>
            </a:r>
            <a:r>
              <a:rPr lang="sv-FI" sz="2000" dirty="0" smtClean="0"/>
              <a:t>plock ur intervjuerna</a:t>
            </a:r>
            <a:endParaRPr lang="sv-FI" sz="2000" dirty="0"/>
          </a:p>
        </p:txBody>
      </p:sp>
      <p:sp>
        <p:nvSpPr>
          <p:cNvPr id="3" name="Platshållare för innehåll 2"/>
          <p:cNvSpPr>
            <a:spLocks noGrp="1"/>
          </p:cNvSpPr>
          <p:nvPr>
            <p:ph idx="1"/>
          </p:nvPr>
        </p:nvSpPr>
        <p:spPr>
          <a:xfrm>
            <a:off x="1331640" y="1628800"/>
            <a:ext cx="6327805" cy="4094269"/>
          </a:xfrm>
        </p:spPr>
        <p:txBody>
          <a:bodyPr>
            <a:normAutofit fontScale="62500" lnSpcReduction="20000"/>
          </a:bodyPr>
          <a:lstStyle/>
          <a:p>
            <a:r>
              <a:rPr lang="sv-FI" dirty="0" smtClean="0"/>
              <a:t>Oklara förväntningar på mötets målsättning och de professionellas roller och insatser. Oförberedda möten.</a:t>
            </a:r>
          </a:p>
          <a:p>
            <a:r>
              <a:rPr lang="sv-FI" dirty="0" smtClean="0"/>
              <a:t>Alla funderar skilt på vad den kan göra istället för att planera vad man kan göra tillsammans. (exkluderande system)</a:t>
            </a:r>
          </a:p>
          <a:p>
            <a:r>
              <a:rPr lang="sv-FI" dirty="0" smtClean="0"/>
              <a:t>Oklar målsättning för den unga och familjen</a:t>
            </a:r>
          </a:p>
          <a:p>
            <a:r>
              <a:rPr lang="sv-FI" dirty="0" err="1"/>
              <a:t>Sabir</a:t>
            </a:r>
            <a:r>
              <a:rPr lang="sv-FI" dirty="0"/>
              <a:t>, var en god erfarenhet. En gemensam utbildning för hur man kan genomföra  ett möte mera dialogiskt.</a:t>
            </a:r>
          </a:p>
          <a:p>
            <a:pPr marL="0" indent="0">
              <a:buNone/>
            </a:pPr>
            <a:endParaRPr lang="sv-FI" dirty="0" smtClean="0"/>
          </a:p>
          <a:p>
            <a:pPr marL="0" indent="0">
              <a:buNone/>
            </a:pPr>
            <a:r>
              <a:rPr lang="sv-FI" sz="2100" i="1" dirty="0" smtClean="0">
                <a:solidFill>
                  <a:schemeClr val="bg2">
                    <a:lumMod val="25000"/>
                  </a:schemeClr>
                </a:solidFill>
              </a:rPr>
              <a:t>”...en sak, </a:t>
            </a:r>
            <a:r>
              <a:rPr lang="sv-FI" sz="2100" i="1" dirty="0">
                <a:solidFill>
                  <a:schemeClr val="bg2">
                    <a:lumMod val="25000"/>
                  </a:schemeClr>
                </a:solidFill>
              </a:rPr>
              <a:t>som kanske skulle kunna förbättra </a:t>
            </a:r>
            <a:r>
              <a:rPr lang="sv-FI" sz="2100" i="1" dirty="0" smtClean="0">
                <a:solidFill>
                  <a:schemeClr val="bg2">
                    <a:lumMod val="25000"/>
                  </a:schemeClr>
                </a:solidFill>
              </a:rPr>
              <a:t>samarbetet, </a:t>
            </a:r>
            <a:r>
              <a:rPr lang="sv-FI" sz="2100" i="1" dirty="0">
                <a:solidFill>
                  <a:schemeClr val="bg2">
                    <a:lumMod val="25000"/>
                  </a:schemeClr>
                </a:solidFill>
              </a:rPr>
              <a:t>om olika myndigheter och samarbetsparter hade en bättre insikt i vad de andra gör. Jag tror att det kan gå </a:t>
            </a:r>
            <a:r>
              <a:rPr lang="sv-FI" sz="2100" i="1" dirty="0" smtClean="0">
                <a:solidFill>
                  <a:schemeClr val="bg2">
                    <a:lumMod val="25000"/>
                  </a:schemeClr>
                </a:solidFill>
              </a:rPr>
              <a:t>så </a:t>
            </a:r>
            <a:r>
              <a:rPr lang="sv-FI" sz="2100" i="1" dirty="0">
                <a:solidFill>
                  <a:schemeClr val="bg2">
                    <a:lumMod val="25000"/>
                  </a:schemeClr>
                </a:solidFill>
              </a:rPr>
              <a:t>att den andra parten får en upplevelse av att hon inte är välkommen om den som ordnar mötet har en helt orealistisk uppfattning om den andras arbete eller vad de gör på det ställe. För då diskuterar man ju helt förbi varandra på de där mötena</a:t>
            </a:r>
            <a:r>
              <a:rPr lang="sv-FI" sz="2100" i="1" dirty="0" smtClean="0">
                <a:solidFill>
                  <a:schemeClr val="bg2">
                    <a:lumMod val="25000"/>
                  </a:schemeClr>
                </a:solidFill>
              </a:rPr>
              <a:t>.”</a:t>
            </a:r>
          </a:p>
          <a:p>
            <a:pPr marL="0" indent="0">
              <a:buNone/>
            </a:pPr>
            <a:endParaRPr lang="fi-FI" sz="2100" i="1" dirty="0">
              <a:solidFill>
                <a:schemeClr val="bg2">
                  <a:lumMod val="25000"/>
                </a:schemeClr>
              </a:solidFill>
            </a:endParaRPr>
          </a:p>
          <a:p>
            <a:pPr marL="0" indent="0">
              <a:buNone/>
            </a:pPr>
            <a:r>
              <a:rPr lang="sv-FI" i="1" dirty="0">
                <a:solidFill>
                  <a:schemeClr val="bg2">
                    <a:lumMod val="25000"/>
                  </a:schemeClr>
                </a:solidFill>
              </a:rPr>
              <a:t> </a:t>
            </a:r>
            <a:r>
              <a:rPr lang="sv-FI" i="1" dirty="0" smtClean="0">
                <a:solidFill>
                  <a:schemeClr val="bg2">
                    <a:lumMod val="25000"/>
                  </a:schemeClr>
                </a:solidFill>
              </a:rPr>
              <a:t>”...</a:t>
            </a:r>
            <a:r>
              <a:rPr lang="sv-FI" i="1" dirty="0" smtClean="0">
                <a:solidFill>
                  <a:schemeClr val="bg2">
                    <a:lumMod val="25000"/>
                  </a:schemeClr>
                </a:solidFill>
              </a:rPr>
              <a:t>att </a:t>
            </a:r>
            <a:r>
              <a:rPr lang="sv-FI" i="1" dirty="0">
                <a:solidFill>
                  <a:schemeClr val="bg2">
                    <a:lumMod val="25000"/>
                  </a:schemeClr>
                </a:solidFill>
              </a:rPr>
              <a:t>därför blir det kanske ofta sådana </a:t>
            </a:r>
            <a:r>
              <a:rPr lang="sv-FI" i="1" dirty="0" smtClean="0">
                <a:solidFill>
                  <a:schemeClr val="bg2">
                    <a:lumMod val="25000"/>
                  </a:schemeClr>
                </a:solidFill>
              </a:rPr>
              <a:t>situationer, </a:t>
            </a:r>
            <a:r>
              <a:rPr lang="sv-FI" i="1" dirty="0">
                <a:solidFill>
                  <a:schemeClr val="bg2">
                    <a:lumMod val="25000"/>
                  </a:schemeClr>
                </a:solidFill>
              </a:rPr>
              <a:t>när man inte har planerat möte på förhand, att man sitter och bollar </a:t>
            </a:r>
            <a:r>
              <a:rPr lang="sv-FI" i="1" dirty="0" smtClean="0">
                <a:solidFill>
                  <a:schemeClr val="bg2">
                    <a:lumMod val="25000"/>
                  </a:schemeClr>
                </a:solidFill>
              </a:rPr>
              <a:t>ansvaret mellan </a:t>
            </a:r>
            <a:r>
              <a:rPr lang="sv-FI" i="1" dirty="0">
                <a:solidFill>
                  <a:schemeClr val="bg2">
                    <a:lumMod val="25000"/>
                  </a:schemeClr>
                </a:solidFill>
              </a:rPr>
              <a:t>varandra </a:t>
            </a:r>
            <a:r>
              <a:rPr lang="sv-FI" i="1" dirty="0" smtClean="0">
                <a:solidFill>
                  <a:schemeClr val="bg2">
                    <a:lumMod val="25000"/>
                  </a:schemeClr>
                </a:solidFill>
              </a:rPr>
              <a:t>och </a:t>
            </a:r>
            <a:r>
              <a:rPr lang="sv-FI" i="1" dirty="0">
                <a:solidFill>
                  <a:schemeClr val="bg2">
                    <a:lumMod val="25000"/>
                  </a:schemeClr>
                </a:solidFill>
              </a:rPr>
              <a:t>ändå kan problemet vara </a:t>
            </a:r>
            <a:r>
              <a:rPr lang="sv-FI" i="1" dirty="0" smtClean="0">
                <a:solidFill>
                  <a:schemeClr val="bg2">
                    <a:lumMod val="25000"/>
                  </a:schemeClr>
                </a:solidFill>
              </a:rPr>
              <a:t>det, </a:t>
            </a:r>
            <a:r>
              <a:rPr lang="sv-FI" i="1" dirty="0">
                <a:solidFill>
                  <a:schemeClr val="bg2">
                    <a:lumMod val="25000"/>
                  </a:schemeClr>
                </a:solidFill>
              </a:rPr>
              <a:t>att ingen part har en klar syn på vad som egentligen skulle vara det bästa sättet att hjälpa den här klienten</a:t>
            </a:r>
            <a:r>
              <a:rPr lang="sv-FI" i="1" dirty="0" smtClean="0">
                <a:solidFill>
                  <a:schemeClr val="bg2">
                    <a:lumMod val="25000"/>
                  </a:schemeClr>
                </a:solidFill>
              </a:rPr>
              <a:t>.” </a:t>
            </a:r>
            <a:endParaRPr lang="fi-FI" i="1" dirty="0">
              <a:solidFill>
                <a:schemeClr val="bg2">
                  <a:lumMod val="25000"/>
                </a:schemeClr>
              </a:solidFill>
            </a:endParaRPr>
          </a:p>
          <a:p>
            <a:pPr marL="0" indent="0">
              <a:buNone/>
            </a:pPr>
            <a:endParaRPr lang="fi-FI" dirty="0"/>
          </a:p>
        </p:txBody>
      </p:sp>
      <p:sp>
        <p:nvSpPr>
          <p:cNvPr id="4" name="Platshållare för datum 3"/>
          <p:cNvSpPr>
            <a:spLocks noGrp="1"/>
          </p:cNvSpPr>
          <p:nvPr>
            <p:ph type="dt" sz="half" idx="10"/>
          </p:nvPr>
        </p:nvSpPr>
        <p:spPr/>
        <p:txBody>
          <a:bodyPr/>
          <a:lstStyle/>
          <a:p>
            <a:fld id="{38304118-C90E-47E1-8FA5-DC76C3D64235}"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13</a:t>
            </a:fld>
            <a:endParaRPr lang="sv-FI"/>
          </a:p>
        </p:txBody>
      </p:sp>
    </p:spTree>
    <p:extLst>
      <p:ext uri="{BB962C8B-B14F-4D97-AF65-F5344CB8AC3E}">
        <p14:creationId xmlns:p14="http://schemas.microsoft.com/office/powerpoint/2010/main" val="858895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Dokumentation  </a:t>
            </a:r>
            <a:endParaRPr lang="sv-FI" sz="3200" dirty="0"/>
          </a:p>
        </p:txBody>
      </p:sp>
      <p:sp>
        <p:nvSpPr>
          <p:cNvPr id="3" name="Platshållare för innehåll 2"/>
          <p:cNvSpPr>
            <a:spLocks noGrp="1"/>
          </p:cNvSpPr>
          <p:nvPr>
            <p:ph idx="1"/>
          </p:nvPr>
        </p:nvSpPr>
        <p:spPr>
          <a:xfrm>
            <a:off x="1115616" y="1700808"/>
            <a:ext cx="6543829" cy="4022261"/>
          </a:xfrm>
        </p:spPr>
        <p:txBody>
          <a:bodyPr>
            <a:normAutofit fontScale="92500"/>
          </a:bodyPr>
          <a:lstStyle/>
          <a:p>
            <a:r>
              <a:rPr lang="sv-FI" dirty="0" smtClean="0"/>
              <a:t>Klara direktiv om dokumentation (barnskydd, utkomststöd, elevvård, studerandevård ...) finns på alla enheter</a:t>
            </a:r>
          </a:p>
          <a:p>
            <a:pPr lvl="1"/>
            <a:r>
              <a:rPr lang="sv-FI" dirty="0" smtClean="0"/>
              <a:t>Dokumentationen inom psykiatrin ges inte automatiskt till klienten.</a:t>
            </a:r>
          </a:p>
          <a:p>
            <a:pPr lvl="1"/>
            <a:r>
              <a:rPr lang="sv-FI" dirty="0" smtClean="0"/>
              <a:t>Barnskyddet dokumenterar för klienten</a:t>
            </a:r>
          </a:p>
          <a:p>
            <a:pPr lvl="1"/>
            <a:r>
              <a:rPr lang="sv-FI" dirty="0" smtClean="0"/>
              <a:t>Skolans dokumentation är till för skolan</a:t>
            </a:r>
          </a:p>
          <a:p>
            <a:r>
              <a:rPr lang="sv-FI" dirty="0" smtClean="0">
                <a:solidFill>
                  <a:srgbClr val="C00000"/>
                </a:solidFill>
              </a:rPr>
              <a:t>Kan man skapa en </a:t>
            </a:r>
            <a:r>
              <a:rPr lang="sv-FI" b="1" i="1" dirty="0" smtClean="0">
                <a:solidFill>
                  <a:srgbClr val="C00000"/>
                </a:solidFill>
              </a:rPr>
              <a:t>gemensam dokumentation, gemensamma mötesprotokoll, </a:t>
            </a:r>
            <a:r>
              <a:rPr lang="sv-FI" dirty="0" smtClean="0">
                <a:solidFill>
                  <a:srgbClr val="C00000"/>
                </a:solidFill>
              </a:rPr>
              <a:t>som är tillgänglig för de inblandade professionella och den unga/familjen?</a:t>
            </a:r>
          </a:p>
          <a:p>
            <a:pPr marL="0" indent="0">
              <a:buNone/>
            </a:pPr>
            <a:endParaRPr lang="sv-FI" dirty="0" smtClean="0">
              <a:solidFill>
                <a:srgbClr val="C00000"/>
              </a:solidFill>
            </a:endParaRPr>
          </a:p>
          <a:p>
            <a:endParaRPr lang="sv-FI" dirty="0" smtClean="0"/>
          </a:p>
          <a:p>
            <a:pPr marL="0" indent="0">
              <a:buNone/>
            </a:pPr>
            <a:endParaRPr lang="sv-FI" dirty="0" smtClean="0"/>
          </a:p>
          <a:p>
            <a:endParaRPr lang="sv-FI" dirty="0"/>
          </a:p>
        </p:txBody>
      </p:sp>
      <p:sp>
        <p:nvSpPr>
          <p:cNvPr id="4" name="Platshållare för datum 3"/>
          <p:cNvSpPr>
            <a:spLocks noGrp="1"/>
          </p:cNvSpPr>
          <p:nvPr>
            <p:ph type="dt" sz="half" idx="10"/>
          </p:nvPr>
        </p:nvSpPr>
        <p:spPr/>
        <p:txBody>
          <a:bodyPr/>
          <a:lstStyle/>
          <a:p>
            <a:fld id="{09EF745B-8816-4931-BD52-43207D40B041}"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14</a:t>
            </a:fld>
            <a:endParaRPr lang="sv-FI"/>
          </a:p>
        </p:txBody>
      </p:sp>
    </p:spTree>
    <p:extLst>
      <p:ext uri="{BB962C8B-B14F-4D97-AF65-F5344CB8AC3E}">
        <p14:creationId xmlns:p14="http://schemas.microsoft.com/office/powerpoint/2010/main" val="172815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023" y="817583"/>
            <a:ext cx="6965245" cy="883226"/>
          </a:xfrm>
        </p:spPr>
        <p:txBody>
          <a:bodyPr>
            <a:normAutofit/>
          </a:bodyPr>
          <a:lstStyle/>
          <a:p>
            <a:r>
              <a:rPr lang="sv-FI" sz="3200" dirty="0" smtClean="0"/>
              <a:t>Fria händer?</a:t>
            </a:r>
            <a:endParaRPr lang="sv-FI" sz="3200" dirty="0"/>
          </a:p>
        </p:txBody>
      </p:sp>
      <p:sp>
        <p:nvSpPr>
          <p:cNvPr id="3" name="Platshållare för innehåll 2"/>
          <p:cNvSpPr>
            <a:spLocks noGrp="1"/>
          </p:cNvSpPr>
          <p:nvPr>
            <p:ph idx="1"/>
          </p:nvPr>
        </p:nvSpPr>
        <p:spPr>
          <a:xfrm>
            <a:off x="971600" y="1556792"/>
            <a:ext cx="6687845" cy="4166277"/>
          </a:xfrm>
        </p:spPr>
        <p:txBody>
          <a:bodyPr>
            <a:normAutofit fontScale="92500" lnSpcReduction="20000"/>
          </a:bodyPr>
          <a:lstStyle/>
          <a:p>
            <a:r>
              <a:rPr lang="sv-FI" dirty="0" smtClean="0"/>
              <a:t>Olika möjligheter att utveckla sitt arbete och göra på ett nytt sätt.</a:t>
            </a:r>
          </a:p>
          <a:p>
            <a:r>
              <a:rPr lang="sv-FI" dirty="0" smtClean="0"/>
              <a:t>De professionella önskar arbeta mera fritt utanför byrån där de kan möta de unga och samarbetsparter</a:t>
            </a:r>
          </a:p>
          <a:p>
            <a:r>
              <a:rPr lang="sv-FI" dirty="0" smtClean="0"/>
              <a:t>Dokumentation över arbetstid och arbetsinsatser, prestationerna ”</a:t>
            </a:r>
            <a:r>
              <a:rPr lang="sv-FI" dirty="0" err="1" smtClean="0"/>
              <a:t>suoritteet</a:t>
            </a:r>
            <a:r>
              <a:rPr lang="sv-FI" dirty="0" smtClean="0"/>
              <a:t>” styr arbetet.</a:t>
            </a:r>
          </a:p>
          <a:p>
            <a:r>
              <a:rPr lang="sv-FI" dirty="0" smtClean="0"/>
              <a:t>Samarbete skall göras, men i praktiken innebär det oftast enbart nätverksmöten</a:t>
            </a:r>
          </a:p>
          <a:p>
            <a:pPr marL="0" indent="0">
              <a:buNone/>
            </a:pPr>
            <a:r>
              <a:rPr lang="sv-FI" sz="2100" i="1" dirty="0" smtClean="0">
                <a:solidFill>
                  <a:schemeClr val="bg2">
                    <a:lumMod val="25000"/>
                  </a:schemeClr>
                </a:solidFill>
              </a:rPr>
              <a:t>”en </a:t>
            </a:r>
            <a:r>
              <a:rPr lang="sv-FI" sz="2100" i="1" dirty="0">
                <a:solidFill>
                  <a:schemeClr val="bg2">
                    <a:lumMod val="25000"/>
                  </a:schemeClr>
                </a:solidFill>
              </a:rPr>
              <a:t>sak som är jätteviktig är att de som fungerar som förmän för den svenskspråkiga servicen, oberoende om de är svenskspråkiga eller finskspråkiga, att de har en större medvetenhet om de svenskspråkiga klienternas behov och också </a:t>
            </a:r>
            <a:r>
              <a:rPr lang="sv-FI" sz="2100" i="1" dirty="0" smtClean="0">
                <a:solidFill>
                  <a:schemeClr val="bg2">
                    <a:lumMod val="25000"/>
                  </a:schemeClr>
                </a:solidFill>
              </a:rPr>
              <a:t>sammankommer </a:t>
            </a:r>
            <a:r>
              <a:rPr lang="sv-FI" sz="2100" i="1" dirty="0">
                <a:solidFill>
                  <a:schemeClr val="bg2">
                    <a:lumMod val="25000"/>
                  </a:schemeClr>
                </a:solidFill>
              </a:rPr>
              <a:t>med jämna mellanrum och byter erfarenheter och diskuterar</a:t>
            </a:r>
            <a:r>
              <a:rPr lang="sv-FI" sz="2100" i="1" dirty="0" smtClean="0">
                <a:solidFill>
                  <a:schemeClr val="bg2">
                    <a:lumMod val="25000"/>
                  </a:schemeClr>
                </a:solidFill>
              </a:rPr>
              <a:t>.”</a:t>
            </a:r>
            <a:endParaRPr lang="fi-FI" sz="2100" i="1" dirty="0">
              <a:solidFill>
                <a:schemeClr val="bg2">
                  <a:lumMod val="25000"/>
                </a:schemeClr>
              </a:solidFill>
            </a:endParaRPr>
          </a:p>
          <a:p>
            <a:endParaRPr lang="sv-FI" sz="2100" i="1" dirty="0" smtClean="0">
              <a:solidFill>
                <a:schemeClr val="bg2">
                  <a:lumMod val="25000"/>
                </a:schemeClr>
              </a:solidFill>
            </a:endParaRPr>
          </a:p>
          <a:p>
            <a:endParaRPr lang="sv-FI" dirty="0" smtClean="0"/>
          </a:p>
          <a:p>
            <a:endParaRPr lang="sv-FI" dirty="0"/>
          </a:p>
        </p:txBody>
      </p:sp>
      <p:sp>
        <p:nvSpPr>
          <p:cNvPr id="4" name="Platshållare för datum 3"/>
          <p:cNvSpPr>
            <a:spLocks noGrp="1"/>
          </p:cNvSpPr>
          <p:nvPr>
            <p:ph type="dt" sz="half" idx="10"/>
          </p:nvPr>
        </p:nvSpPr>
        <p:spPr/>
        <p:txBody>
          <a:bodyPr/>
          <a:lstStyle/>
          <a:p>
            <a:fld id="{FF81757D-3E45-4C8C-B19D-F748B7093C30}"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15</a:t>
            </a:fld>
            <a:endParaRPr lang="sv-FI"/>
          </a:p>
        </p:txBody>
      </p:sp>
    </p:spTree>
    <p:extLst>
      <p:ext uri="{BB962C8B-B14F-4D97-AF65-F5344CB8AC3E}">
        <p14:creationId xmlns:p14="http://schemas.microsoft.com/office/powerpoint/2010/main" val="3660528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023" y="817583"/>
            <a:ext cx="6965245" cy="451178"/>
          </a:xfrm>
        </p:spPr>
        <p:txBody>
          <a:bodyPr>
            <a:noAutofit/>
          </a:bodyPr>
          <a:lstStyle/>
          <a:p>
            <a:r>
              <a:rPr lang="sv-FI" sz="3200" dirty="0" smtClean="0"/>
              <a:t>Allt fungerar bra 2015 </a:t>
            </a:r>
            <a:endParaRPr lang="sv-FI" sz="3200" dirty="0"/>
          </a:p>
        </p:txBody>
      </p:sp>
      <p:sp>
        <p:nvSpPr>
          <p:cNvPr id="3" name="Platshållare för innehåll 2"/>
          <p:cNvSpPr>
            <a:spLocks noGrp="1"/>
          </p:cNvSpPr>
          <p:nvPr>
            <p:ph idx="1"/>
          </p:nvPr>
        </p:nvSpPr>
        <p:spPr>
          <a:xfrm>
            <a:off x="827584" y="1340769"/>
            <a:ext cx="7416824" cy="4680520"/>
          </a:xfrm>
        </p:spPr>
        <p:txBody>
          <a:bodyPr>
            <a:normAutofit fontScale="62500" lnSpcReduction="20000"/>
          </a:bodyPr>
          <a:lstStyle/>
          <a:p>
            <a:r>
              <a:rPr lang="sv-FI" sz="2600" dirty="0">
                <a:solidFill>
                  <a:srgbClr val="C00000"/>
                </a:solidFill>
              </a:rPr>
              <a:t>Förmännen </a:t>
            </a:r>
            <a:r>
              <a:rPr lang="sv-FI" sz="2600" dirty="0"/>
              <a:t>har en större medvetenhet om de svenskspråkiga klienternas behov. Förmännen träffas och utbyter erfarenheter  om den svenskspråkiga servicen</a:t>
            </a:r>
            <a:r>
              <a:rPr lang="sv-FI" sz="2600" dirty="0" smtClean="0"/>
              <a:t>. Förmännen talar svenska och har koll på det svenskspråkiga serviceutbudet.</a:t>
            </a:r>
            <a:endParaRPr lang="sv-FI" sz="2600" dirty="0"/>
          </a:p>
          <a:p>
            <a:r>
              <a:rPr lang="sv-FI" sz="2600" dirty="0" smtClean="0"/>
              <a:t>Jag vet vem jag skall vända mig till för att få hjälp till den </a:t>
            </a:r>
            <a:r>
              <a:rPr lang="sv-FI" sz="2600" dirty="0" smtClean="0"/>
              <a:t>unga.</a:t>
            </a:r>
            <a:endParaRPr lang="sv-FI" sz="2600" dirty="0" smtClean="0"/>
          </a:p>
          <a:p>
            <a:r>
              <a:rPr lang="sv-FI" sz="2600" dirty="0" smtClean="0"/>
              <a:t>Det finns en </a:t>
            </a:r>
            <a:r>
              <a:rPr lang="sv-FI" sz="2600" dirty="0" smtClean="0">
                <a:solidFill>
                  <a:srgbClr val="C00000"/>
                </a:solidFill>
              </a:rPr>
              <a:t>mångprofessionell arbetsgrupp</a:t>
            </a:r>
            <a:r>
              <a:rPr lang="sv-FI" sz="2600" dirty="0" smtClean="0"/>
              <a:t> där man tillsammans kan fundera på klienter.</a:t>
            </a:r>
          </a:p>
          <a:p>
            <a:r>
              <a:rPr lang="sv-FI" sz="2600" dirty="0" smtClean="0"/>
              <a:t>Vi har börjat </a:t>
            </a:r>
            <a:r>
              <a:rPr lang="sv-FI" sz="2600" dirty="0" smtClean="0">
                <a:solidFill>
                  <a:srgbClr val="C00000"/>
                </a:solidFill>
              </a:rPr>
              <a:t>samordna våra resurser</a:t>
            </a:r>
            <a:r>
              <a:rPr lang="sv-FI" sz="2600" dirty="0" smtClean="0"/>
              <a:t>. Vi kan tillsammans erbjuda stöd hem (barnskydd, Tak, skola) </a:t>
            </a:r>
            <a:r>
              <a:rPr lang="sv-FI" sz="2600" dirty="0"/>
              <a:t>Skolan arbetar flexibelt tillsammans med barnskydd, </a:t>
            </a:r>
            <a:r>
              <a:rPr lang="sv-FI" sz="2600" dirty="0" smtClean="0"/>
              <a:t>Tak </a:t>
            </a:r>
            <a:r>
              <a:rPr lang="sv-FI" sz="2600" dirty="0"/>
              <a:t>och eleven. Lärarna är mera på alerten och följer med elevernas mående och närvaro.</a:t>
            </a:r>
          </a:p>
          <a:p>
            <a:r>
              <a:rPr lang="sv-FI" sz="2600" dirty="0" smtClean="0">
                <a:solidFill>
                  <a:srgbClr val="C00000"/>
                </a:solidFill>
              </a:rPr>
              <a:t>Nätsidan</a:t>
            </a:r>
            <a:r>
              <a:rPr lang="sv-FI" sz="2600" dirty="0" smtClean="0"/>
              <a:t> med kontaktuppgifter finns!!!</a:t>
            </a:r>
          </a:p>
          <a:p>
            <a:r>
              <a:rPr lang="sv-FI" sz="2600" dirty="0" smtClean="0"/>
              <a:t>Vi tar tag i frånvaro från skolan </a:t>
            </a:r>
            <a:r>
              <a:rPr lang="sv-FI" sz="2600" dirty="0" smtClean="0"/>
              <a:t>tidigare.</a:t>
            </a:r>
            <a:endParaRPr lang="sv-FI" sz="2600" dirty="0" smtClean="0"/>
          </a:p>
          <a:p>
            <a:r>
              <a:rPr lang="sv-FI" sz="2600" dirty="0" smtClean="0"/>
              <a:t>Ungdomssocialarbetarna har </a:t>
            </a:r>
            <a:r>
              <a:rPr lang="sv-FI" sz="2600" dirty="0" smtClean="0">
                <a:solidFill>
                  <a:srgbClr val="C00000"/>
                </a:solidFill>
              </a:rPr>
              <a:t>arbetspar</a:t>
            </a:r>
            <a:r>
              <a:rPr lang="sv-FI" sz="2600" dirty="0" smtClean="0"/>
              <a:t>, från Sveps, </a:t>
            </a:r>
            <a:r>
              <a:rPr lang="sv-FI" sz="2600" dirty="0" err="1" smtClean="0"/>
              <a:t>Duuri</a:t>
            </a:r>
            <a:r>
              <a:rPr lang="sv-FI" sz="2600" dirty="0" smtClean="0"/>
              <a:t>, hälsovården.... </a:t>
            </a:r>
          </a:p>
          <a:p>
            <a:r>
              <a:rPr lang="sv-FI" sz="2600" dirty="0" smtClean="0"/>
              <a:t>Psyk. </a:t>
            </a:r>
            <a:r>
              <a:rPr lang="sv-FI" sz="2600" dirty="0" smtClean="0">
                <a:solidFill>
                  <a:srgbClr val="C00000"/>
                </a:solidFill>
              </a:rPr>
              <a:t>Känner till serviceutbudet</a:t>
            </a:r>
            <a:r>
              <a:rPr lang="sv-FI" sz="2600" dirty="0" smtClean="0"/>
              <a:t>. Smidigare samarbete med Tak som är i samma utrymme.  </a:t>
            </a:r>
          </a:p>
          <a:p>
            <a:r>
              <a:rPr lang="sv-FI" sz="2600" dirty="0" smtClean="0"/>
              <a:t>Nätverkssamarbetet är bättre </a:t>
            </a:r>
            <a:r>
              <a:rPr lang="sv-FI" sz="2600" dirty="0" smtClean="0">
                <a:solidFill>
                  <a:srgbClr val="C00000"/>
                </a:solidFill>
              </a:rPr>
              <a:t>strukturerat, mera målmedvetet, medvetenhet </a:t>
            </a:r>
            <a:r>
              <a:rPr lang="sv-FI" sz="2600" dirty="0" smtClean="0"/>
              <a:t>om varför vi träffas. Inga unga tappas bort, de fångas upp redan i skolan. </a:t>
            </a:r>
            <a:endParaRPr lang="sv-FI" sz="2600" dirty="0" smtClean="0"/>
          </a:p>
          <a:p>
            <a:r>
              <a:rPr lang="sv-FI" sz="2600" dirty="0" smtClean="0">
                <a:solidFill>
                  <a:srgbClr val="C00000"/>
                </a:solidFill>
              </a:rPr>
              <a:t>Alternativa </a:t>
            </a:r>
            <a:r>
              <a:rPr lang="sv-FI" sz="2600" dirty="0" smtClean="0">
                <a:solidFill>
                  <a:srgbClr val="C00000"/>
                </a:solidFill>
              </a:rPr>
              <a:t>arbetssätt; </a:t>
            </a:r>
            <a:r>
              <a:rPr lang="sv-FI" sz="2600" dirty="0" smtClean="0"/>
              <a:t>Videotelefonkontakt, </a:t>
            </a:r>
            <a:r>
              <a:rPr lang="sv-FI" sz="2600" dirty="0" smtClean="0"/>
              <a:t>videokonferenser, </a:t>
            </a:r>
            <a:r>
              <a:rPr lang="sv-FI" sz="2600" dirty="0" err="1" smtClean="0"/>
              <a:t>skype</a:t>
            </a:r>
            <a:r>
              <a:rPr lang="sv-FI" sz="2600" dirty="0" smtClean="0"/>
              <a:t>...</a:t>
            </a:r>
            <a:endParaRPr lang="sv-FI" sz="2600" dirty="0" smtClean="0"/>
          </a:p>
          <a:p>
            <a:endParaRPr lang="sv-FI" sz="2600" dirty="0" smtClean="0"/>
          </a:p>
          <a:p>
            <a:endParaRPr lang="sv-FI" dirty="0"/>
          </a:p>
        </p:txBody>
      </p:sp>
      <p:sp>
        <p:nvSpPr>
          <p:cNvPr id="4" name="Platshållare för datum 3"/>
          <p:cNvSpPr>
            <a:spLocks noGrp="1"/>
          </p:cNvSpPr>
          <p:nvPr>
            <p:ph type="dt" sz="half" idx="10"/>
          </p:nvPr>
        </p:nvSpPr>
        <p:spPr/>
        <p:txBody>
          <a:bodyPr/>
          <a:lstStyle/>
          <a:p>
            <a:fld id="{E2D266DE-044A-4DC3-87C6-153488C4F936}"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16</a:t>
            </a:fld>
            <a:endParaRPr lang="sv-FI"/>
          </a:p>
        </p:txBody>
      </p:sp>
    </p:spTree>
    <p:extLst>
      <p:ext uri="{BB962C8B-B14F-4D97-AF65-F5344CB8AC3E}">
        <p14:creationId xmlns:p14="http://schemas.microsoft.com/office/powerpoint/2010/main" val="1140767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023" y="692697"/>
            <a:ext cx="6965245" cy="936104"/>
          </a:xfrm>
        </p:spPr>
        <p:txBody>
          <a:bodyPr>
            <a:normAutofit/>
          </a:bodyPr>
          <a:lstStyle/>
          <a:p>
            <a:r>
              <a:rPr lang="sv-FI" sz="3200" dirty="0" smtClean="0"/>
              <a:t>Vad gjorde jag själv, vem hjälpte</a:t>
            </a:r>
            <a:endParaRPr lang="sv-FI" sz="3200" dirty="0"/>
          </a:p>
        </p:txBody>
      </p:sp>
      <p:sp>
        <p:nvSpPr>
          <p:cNvPr id="3" name="Platshållare för innehåll 2"/>
          <p:cNvSpPr>
            <a:spLocks noGrp="1"/>
          </p:cNvSpPr>
          <p:nvPr>
            <p:ph idx="1"/>
          </p:nvPr>
        </p:nvSpPr>
        <p:spPr>
          <a:xfrm>
            <a:off x="1115616" y="1484784"/>
            <a:ext cx="6912768" cy="4392488"/>
          </a:xfrm>
        </p:spPr>
        <p:txBody>
          <a:bodyPr>
            <a:normAutofit fontScale="92500" lnSpcReduction="10000"/>
          </a:bodyPr>
          <a:lstStyle/>
          <a:p>
            <a:r>
              <a:rPr lang="sv-FI" dirty="0" smtClean="0"/>
              <a:t>Förmannen har gett tid till nätverksarbetet och arbete/möten utanför byrån. Förmännen </a:t>
            </a:r>
            <a:r>
              <a:rPr lang="sv-FI" dirty="0"/>
              <a:t>har fått större förståelse för samarbetsbehovet. </a:t>
            </a:r>
            <a:endParaRPr lang="sv-FI" dirty="0" smtClean="0"/>
          </a:p>
          <a:p>
            <a:r>
              <a:rPr lang="sv-FI" dirty="0" smtClean="0"/>
              <a:t>Märkte att ensam får man inte till stånd så mycket som </a:t>
            </a:r>
            <a:r>
              <a:rPr lang="sv-FI" dirty="0" smtClean="0"/>
              <a:t>tillsamman.</a:t>
            </a:r>
            <a:endParaRPr lang="sv-FI" dirty="0" smtClean="0"/>
          </a:p>
          <a:p>
            <a:r>
              <a:rPr lang="sv-FI" dirty="0" smtClean="0"/>
              <a:t>De svenskspråkiga kollegerna skapar nya arbetssätt tillsammans.</a:t>
            </a:r>
          </a:p>
          <a:p>
            <a:r>
              <a:rPr lang="sv-FI" dirty="0"/>
              <a:t>Jag har strukturerat mitt arbete och förberett mig inför möten </a:t>
            </a:r>
            <a:r>
              <a:rPr lang="sv-FI" dirty="0" smtClean="0"/>
              <a:t>bättre. Mina kolleger stöder.</a:t>
            </a:r>
          </a:p>
          <a:p>
            <a:r>
              <a:rPr lang="sv-FI" dirty="0" smtClean="0"/>
              <a:t>Jag arbetar mera strukturerat, planerar bättre, håller fast med uppföljning och dokumentation. </a:t>
            </a:r>
          </a:p>
          <a:p>
            <a:r>
              <a:rPr lang="sv-FI" dirty="0" smtClean="0"/>
              <a:t>De svenskspråkiga aktörerna har blivit aktivare och synliga och krävande.</a:t>
            </a:r>
          </a:p>
          <a:p>
            <a:endParaRPr lang="sv-FI" dirty="0" smtClean="0"/>
          </a:p>
          <a:p>
            <a:endParaRPr lang="sv-FI" dirty="0"/>
          </a:p>
        </p:txBody>
      </p:sp>
      <p:sp>
        <p:nvSpPr>
          <p:cNvPr id="4" name="Platshållare för datum 3"/>
          <p:cNvSpPr>
            <a:spLocks noGrp="1"/>
          </p:cNvSpPr>
          <p:nvPr>
            <p:ph type="dt" sz="half" idx="10"/>
          </p:nvPr>
        </p:nvSpPr>
        <p:spPr/>
        <p:txBody>
          <a:bodyPr/>
          <a:lstStyle/>
          <a:p>
            <a:fld id="{286F450C-C717-4385-A241-1C0A6886582C}"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17</a:t>
            </a:fld>
            <a:endParaRPr lang="sv-FI"/>
          </a:p>
        </p:txBody>
      </p:sp>
    </p:spTree>
    <p:extLst>
      <p:ext uri="{BB962C8B-B14F-4D97-AF65-F5344CB8AC3E}">
        <p14:creationId xmlns:p14="http://schemas.microsoft.com/office/powerpoint/2010/main" val="1273997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B60D1A1-C794-4E08-BDBE-CC9F8E27511E}" type="datetime1">
              <a:rPr lang="sv-FI" smtClean="0"/>
              <a:t>17.11.2014</a:t>
            </a:fld>
            <a:endParaRPr lang="sv-FI"/>
          </a:p>
        </p:txBody>
      </p:sp>
      <p:sp>
        <p:nvSpPr>
          <p:cNvPr id="3" name="Platshållare för sidfot 2"/>
          <p:cNvSpPr>
            <a:spLocks noGrp="1"/>
          </p:cNvSpPr>
          <p:nvPr>
            <p:ph type="ftr" sz="quarter" idx="11"/>
          </p:nvPr>
        </p:nvSpPr>
        <p:spPr/>
        <p:txBody>
          <a:bodyPr/>
          <a:lstStyle/>
          <a:p>
            <a:r>
              <a:rPr lang="sv-FI" smtClean="0"/>
              <a:t>Bettina von Kraemer</a:t>
            </a:r>
            <a:endParaRPr lang="sv-FI"/>
          </a:p>
        </p:txBody>
      </p:sp>
      <p:sp>
        <p:nvSpPr>
          <p:cNvPr id="4" name="Platshållare för bildnummer 3"/>
          <p:cNvSpPr>
            <a:spLocks noGrp="1"/>
          </p:cNvSpPr>
          <p:nvPr>
            <p:ph type="sldNum" sz="quarter" idx="12"/>
          </p:nvPr>
        </p:nvSpPr>
        <p:spPr/>
        <p:txBody>
          <a:bodyPr/>
          <a:lstStyle/>
          <a:p>
            <a:fld id="{BE8A4C74-C82B-476F-A5A3-07B4FBBBA1C4}" type="slidenum">
              <a:rPr lang="sv-FI" smtClean="0"/>
              <a:t>18</a:t>
            </a:fld>
            <a:endParaRPr lang="sv-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44824"/>
            <a:ext cx="40481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3347864" y="1052736"/>
            <a:ext cx="1681358" cy="830997"/>
          </a:xfrm>
          <a:prstGeom prst="rect">
            <a:avLst/>
          </a:prstGeom>
          <a:noFill/>
        </p:spPr>
        <p:txBody>
          <a:bodyPr wrap="none" rtlCol="0">
            <a:spAutoFit/>
          </a:bodyPr>
          <a:lstStyle/>
          <a:p>
            <a:r>
              <a:rPr lang="sv-FI" sz="4800" b="1" i="1" dirty="0" smtClean="0">
                <a:effectLst>
                  <a:outerShdw blurRad="38100" dist="38100" dir="2700000" algn="tl">
                    <a:srgbClr val="000000">
                      <a:alpha val="43137"/>
                    </a:srgbClr>
                  </a:outerShdw>
                </a:effectLst>
              </a:rPr>
              <a:t>Tack !</a:t>
            </a:r>
            <a:endParaRPr lang="sv-FI"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288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err="1" smtClean="0"/>
              <a:t>Kartläggnings-</a:t>
            </a:r>
            <a:r>
              <a:rPr lang="fi-FI" sz="2800" dirty="0" smtClean="0"/>
              <a:t> </a:t>
            </a:r>
            <a:r>
              <a:rPr lang="fi-FI" sz="2800" dirty="0" err="1" smtClean="0"/>
              <a:t>och</a:t>
            </a:r>
            <a:r>
              <a:rPr lang="fi-FI" sz="2800" dirty="0" smtClean="0"/>
              <a:t> </a:t>
            </a:r>
            <a:r>
              <a:rPr lang="fi-FI" sz="2800" dirty="0" err="1" smtClean="0"/>
              <a:t>utvecklingsuppdrag</a:t>
            </a:r>
            <a:endParaRPr lang="fi-FI" sz="2800" dirty="0"/>
          </a:p>
        </p:txBody>
      </p:sp>
      <p:sp>
        <p:nvSpPr>
          <p:cNvPr id="3" name="Sisällön paikkamerkki 2"/>
          <p:cNvSpPr>
            <a:spLocks noGrp="1"/>
          </p:cNvSpPr>
          <p:nvPr>
            <p:ph idx="1"/>
          </p:nvPr>
        </p:nvSpPr>
        <p:spPr/>
        <p:txBody>
          <a:bodyPr>
            <a:normAutofit fontScale="92500" lnSpcReduction="20000"/>
          </a:bodyPr>
          <a:lstStyle/>
          <a:p>
            <a:pPr lvl="1"/>
            <a:r>
              <a:rPr lang="sv-FI" sz="1800" dirty="0">
                <a:latin typeface="Times New Roman" panose="02020603050405020304" pitchFamily="18" charset="0"/>
                <a:cs typeface="Times New Roman" panose="02020603050405020304" pitchFamily="18" charset="0"/>
              </a:rPr>
              <a:t> </a:t>
            </a:r>
            <a:r>
              <a:rPr lang="sv-FI" sz="1800" b="1" dirty="0">
                <a:latin typeface="Times New Roman" panose="02020603050405020304" pitchFamily="18" charset="0"/>
                <a:cs typeface="Times New Roman" panose="02020603050405020304" pitchFamily="18" charset="0"/>
              </a:rPr>
              <a:t>Uppdrag: </a:t>
            </a:r>
            <a:r>
              <a:rPr lang="sv-FI" sz="1800" i="1" dirty="0">
                <a:latin typeface="Times New Roman" panose="02020603050405020304" pitchFamily="18" charset="0"/>
                <a:cs typeface="Times New Roman" panose="02020603050405020304" pitchFamily="18" charset="0"/>
              </a:rPr>
              <a:t>”</a:t>
            </a:r>
            <a:r>
              <a:rPr lang="sv-FI" sz="1800" i="1" dirty="0" err="1">
                <a:latin typeface="Times New Roman" panose="02020603050405020304" pitchFamily="18" charset="0"/>
                <a:cs typeface="Times New Roman" panose="02020603050405020304" pitchFamily="18" charset="0"/>
              </a:rPr>
              <a:t>Tutkijasosiaalityöntekijän</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tehtävä</a:t>
            </a:r>
            <a:r>
              <a:rPr lang="sv-FI" sz="1800" i="1" dirty="0">
                <a:latin typeface="Times New Roman" panose="02020603050405020304" pitchFamily="18" charset="0"/>
                <a:cs typeface="Times New Roman" panose="02020603050405020304" pitchFamily="18" charset="0"/>
              </a:rPr>
              <a:t> on </a:t>
            </a:r>
            <a:r>
              <a:rPr lang="sv-FI" sz="1800" i="1" dirty="0" err="1">
                <a:latin typeface="Times New Roman" panose="02020603050405020304" pitchFamily="18" charset="0"/>
                <a:cs typeface="Times New Roman" panose="02020603050405020304" pitchFamily="18" charset="0"/>
              </a:rPr>
              <a:t>kartoittaa</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rutsinkielisten</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nuorten</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parissa</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tehtävää</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moniammatillista</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yhteistyötä</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Tavoitteena</a:t>
            </a:r>
            <a:r>
              <a:rPr lang="sv-FI" sz="1800" i="1" dirty="0">
                <a:latin typeface="Times New Roman" panose="02020603050405020304" pitchFamily="18" charset="0"/>
                <a:cs typeface="Times New Roman" panose="02020603050405020304" pitchFamily="18" charset="0"/>
              </a:rPr>
              <a:t> on </a:t>
            </a:r>
            <a:r>
              <a:rPr lang="sv-FI" sz="1800" i="1" dirty="0" err="1">
                <a:latin typeface="Times New Roman" panose="02020603050405020304" pitchFamily="18" charset="0"/>
                <a:cs typeface="Times New Roman" panose="02020603050405020304" pitchFamily="18" charset="0"/>
              </a:rPr>
              <a:t>luoda</a:t>
            </a:r>
            <a:r>
              <a:rPr lang="sv-FI" sz="1800" i="1" dirty="0">
                <a:latin typeface="Times New Roman" panose="02020603050405020304" pitchFamily="18" charset="0"/>
                <a:cs typeface="Times New Roman" panose="02020603050405020304" pitchFamily="18" charset="0"/>
              </a:rPr>
              <a:t> rakenteet </a:t>
            </a:r>
            <a:r>
              <a:rPr lang="sv-FI" sz="1800" i="1" dirty="0" err="1">
                <a:latin typeface="Times New Roman" panose="02020603050405020304" pitchFamily="18" charset="0"/>
                <a:cs typeface="Times New Roman" panose="02020603050405020304" pitchFamily="18" charset="0"/>
              </a:rPr>
              <a:t>hallintorajat</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ylittäville</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moniammatilliselle</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nuorten</a:t>
            </a:r>
            <a:r>
              <a:rPr lang="sv-FI" sz="1800" i="1" dirty="0">
                <a:latin typeface="Times New Roman" panose="02020603050405020304" pitchFamily="18" charset="0"/>
                <a:cs typeface="Times New Roman" panose="02020603050405020304" pitchFamily="18" charset="0"/>
              </a:rPr>
              <a:t> </a:t>
            </a:r>
            <a:r>
              <a:rPr lang="sv-FI" sz="1800" i="1" dirty="0" err="1">
                <a:latin typeface="Times New Roman" panose="02020603050405020304" pitchFamily="18" charset="0"/>
                <a:cs typeface="Times New Roman" panose="02020603050405020304" pitchFamily="18" charset="0"/>
              </a:rPr>
              <a:t>palveluverkostolle</a:t>
            </a:r>
            <a:r>
              <a:rPr lang="sv-FI" sz="1800" i="1" dirty="0">
                <a:latin typeface="Times New Roman" panose="02020603050405020304" pitchFamily="18" charset="0"/>
                <a:cs typeface="Times New Roman" panose="02020603050405020304" pitchFamily="18" charset="0"/>
              </a:rPr>
              <a:t>”</a:t>
            </a:r>
          </a:p>
          <a:p>
            <a:pPr marL="365760" lvl="1" indent="0">
              <a:buNone/>
            </a:pPr>
            <a:endParaRPr lang="sv-FI" sz="1800" b="1" dirty="0">
              <a:latin typeface="Times New Roman" panose="02020603050405020304" pitchFamily="18" charset="0"/>
              <a:cs typeface="Times New Roman" panose="02020603050405020304" pitchFamily="18" charset="0"/>
            </a:endParaRPr>
          </a:p>
          <a:p>
            <a:pPr lvl="1"/>
            <a:r>
              <a:rPr lang="sv-FI" sz="1800" b="1" dirty="0">
                <a:latin typeface="Times New Roman" panose="02020603050405020304" pitchFamily="18" charset="0"/>
                <a:cs typeface="Times New Roman" panose="02020603050405020304" pitchFamily="18" charset="0"/>
              </a:rPr>
              <a:t>Vilka är de centrala aktörerna  som stöder svenskspråkiga unga i Helsingfors och förebygger ungas risk för </a:t>
            </a:r>
            <a:r>
              <a:rPr lang="sv-FI" sz="1800" b="1" dirty="0" smtClean="0">
                <a:latin typeface="Times New Roman" panose="02020603050405020304" pitchFamily="18" charset="0"/>
                <a:cs typeface="Times New Roman" panose="02020603050405020304" pitchFamily="18" charset="0"/>
              </a:rPr>
              <a:t>utslagning?</a:t>
            </a:r>
            <a:endParaRPr lang="sv-FI" sz="1800" b="1" dirty="0">
              <a:latin typeface="Times New Roman" panose="02020603050405020304" pitchFamily="18" charset="0"/>
              <a:cs typeface="Times New Roman" panose="02020603050405020304" pitchFamily="18" charset="0"/>
            </a:endParaRPr>
          </a:p>
          <a:p>
            <a:pPr marL="457200" lvl="1" indent="0">
              <a:buNone/>
            </a:pPr>
            <a:endParaRPr lang="fi-FI" sz="1800" i="1" dirty="0">
              <a:latin typeface="Times New Roman" panose="02020603050405020304" pitchFamily="18" charset="0"/>
              <a:cs typeface="Times New Roman" panose="02020603050405020304" pitchFamily="18" charset="0"/>
            </a:endParaRPr>
          </a:p>
          <a:p>
            <a:pPr lvl="1"/>
            <a:r>
              <a:rPr lang="sv-FI" sz="1800" b="1" dirty="0">
                <a:latin typeface="Times New Roman" panose="02020603050405020304" pitchFamily="18" charset="0"/>
                <a:cs typeface="Times New Roman" panose="02020603050405020304" pitchFamily="18" charset="0"/>
              </a:rPr>
              <a:t>Vilka samarbetsformer och rutiner finns det kring unga i behov av </a:t>
            </a:r>
            <a:r>
              <a:rPr lang="sv-FI" sz="1800" b="1" dirty="0" smtClean="0">
                <a:latin typeface="Times New Roman" panose="02020603050405020304" pitchFamily="18" charset="0"/>
                <a:cs typeface="Times New Roman" panose="02020603050405020304" pitchFamily="18" charset="0"/>
              </a:rPr>
              <a:t>stöd?</a:t>
            </a:r>
            <a:endParaRPr lang="sv-FI" sz="1800" b="1" dirty="0">
              <a:latin typeface="Times New Roman" panose="02020603050405020304" pitchFamily="18" charset="0"/>
              <a:cs typeface="Times New Roman" panose="02020603050405020304" pitchFamily="18" charset="0"/>
            </a:endParaRPr>
          </a:p>
          <a:p>
            <a:pPr marL="457200" lvl="1" indent="0">
              <a:buNone/>
            </a:pPr>
            <a:endParaRPr lang="fi-FI" sz="1800" i="1" dirty="0">
              <a:latin typeface="Times New Roman" panose="02020603050405020304" pitchFamily="18" charset="0"/>
              <a:cs typeface="Times New Roman" panose="02020603050405020304" pitchFamily="18" charset="0"/>
            </a:endParaRPr>
          </a:p>
          <a:p>
            <a:pPr lvl="1"/>
            <a:r>
              <a:rPr lang="sv-FI" sz="1800" b="1" dirty="0">
                <a:latin typeface="Times New Roman" panose="02020603050405020304" pitchFamily="18" charset="0"/>
                <a:cs typeface="Times New Roman" panose="02020603050405020304" pitchFamily="18" charset="0"/>
              </a:rPr>
              <a:t>Hur heltäckande är det svenskspråkiga nätverket kring de unga?</a:t>
            </a:r>
          </a:p>
          <a:p>
            <a:pPr marL="0" indent="0">
              <a:buNone/>
            </a:pPr>
            <a:endParaRPr lang="fi-FI" dirty="0"/>
          </a:p>
          <a:p>
            <a:endParaRPr lang="fi-FI" dirty="0"/>
          </a:p>
        </p:txBody>
      </p:sp>
      <p:sp>
        <p:nvSpPr>
          <p:cNvPr id="4" name="Päivämäärän paikkamerkki 3"/>
          <p:cNvSpPr>
            <a:spLocks noGrp="1"/>
          </p:cNvSpPr>
          <p:nvPr>
            <p:ph type="dt" sz="half" idx="10"/>
          </p:nvPr>
        </p:nvSpPr>
        <p:spPr/>
        <p:txBody>
          <a:bodyPr/>
          <a:lstStyle/>
          <a:p>
            <a:fld id="{A34963DD-63A8-4C69-8E75-6FBBC63221D7}" type="datetime1">
              <a:rPr lang="sv-FI" smtClean="0"/>
              <a:t>17.11.2014</a:t>
            </a:fld>
            <a:endParaRPr lang="sv-FI"/>
          </a:p>
        </p:txBody>
      </p:sp>
      <p:sp>
        <p:nvSpPr>
          <p:cNvPr id="5" name="Alatunnisteen paikkamerkki 4"/>
          <p:cNvSpPr>
            <a:spLocks noGrp="1"/>
          </p:cNvSpPr>
          <p:nvPr>
            <p:ph type="ftr" sz="quarter" idx="11"/>
          </p:nvPr>
        </p:nvSpPr>
        <p:spPr/>
        <p:txBody>
          <a:bodyPr/>
          <a:lstStyle/>
          <a:p>
            <a:r>
              <a:rPr lang="sv-FI" smtClean="0"/>
              <a:t>Bettina von Kraemer</a:t>
            </a:r>
            <a:endParaRPr lang="sv-FI"/>
          </a:p>
        </p:txBody>
      </p:sp>
      <p:sp>
        <p:nvSpPr>
          <p:cNvPr id="6" name="Dian numeron paikkamerkki 5"/>
          <p:cNvSpPr>
            <a:spLocks noGrp="1"/>
          </p:cNvSpPr>
          <p:nvPr>
            <p:ph type="sldNum" sz="quarter" idx="12"/>
          </p:nvPr>
        </p:nvSpPr>
        <p:spPr/>
        <p:txBody>
          <a:bodyPr/>
          <a:lstStyle/>
          <a:p>
            <a:fld id="{BE8A4C74-C82B-476F-A5A3-07B4FBBBA1C4}" type="slidenum">
              <a:rPr lang="sv-FI" smtClean="0"/>
              <a:t>2</a:t>
            </a:fld>
            <a:endParaRPr lang="sv-FI"/>
          </a:p>
        </p:txBody>
      </p:sp>
    </p:spTree>
    <p:extLst>
      <p:ext uri="{BB962C8B-B14F-4D97-AF65-F5344CB8AC3E}">
        <p14:creationId xmlns:p14="http://schemas.microsoft.com/office/powerpoint/2010/main" val="4256690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dirty="0" smtClean="0"/>
              <a:t>2014</a:t>
            </a:r>
            <a:endParaRPr lang="sv-FI" dirty="0"/>
          </a:p>
        </p:txBody>
      </p:sp>
      <p:sp>
        <p:nvSpPr>
          <p:cNvPr id="3" name="Platshållare för innehåll 2"/>
          <p:cNvSpPr>
            <a:spLocks noGrp="1"/>
          </p:cNvSpPr>
          <p:nvPr>
            <p:ph idx="1"/>
          </p:nvPr>
        </p:nvSpPr>
        <p:spPr/>
        <p:txBody>
          <a:bodyPr/>
          <a:lstStyle/>
          <a:p>
            <a:r>
              <a:rPr lang="sv-FI" dirty="0" smtClean="0"/>
              <a:t>Statistikinsamling</a:t>
            </a:r>
          </a:p>
          <a:p>
            <a:r>
              <a:rPr lang="sv-FI" dirty="0" smtClean="0"/>
              <a:t>Samtal och intervjuer med 60-tal professionella</a:t>
            </a:r>
          </a:p>
          <a:p>
            <a:r>
              <a:rPr lang="sv-FI" dirty="0" smtClean="0"/>
              <a:t>Gruppintervju med 11 professionella</a:t>
            </a:r>
          </a:p>
          <a:p>
            <a:r>
              <a:rPr lang="sv-FI" dirty="0" smtClean="0"/>
              <a:t>Seminarium med 80 professionella</a:t>
            </a:r>
          </a:p>
          <a:p>
            <a:r>
              <a:rPr lang="sv-FI" dirty="0" smtClean="0"/>
              <a:t>Sammanställning </a:t>
            </a:r>
            <a:endParaRPr lang="sv-FI" dirty="0"/>
          </a:p>
        </p:txBody>
      </p:sp>
      <p:sp>
        <p:nvSpPr>
          <p:cNvPr id="4" name="Platshållare för datum 3"/>
          <p:cNvSpPr>
            <a:spLocks noGrp="1"/>
          </p:cNvSpPr>
          <p:nvPr>
            <p:ph type="dt" sz="half" idx="10"/>
          </p:nvPr>
        </p:nvSpPr>
        <p:spPr/>
        <p:txBody>
          <a:bodyPr/>
          <a:lstStyle/>
          <a:p>
            <a:fld id="{B39306BE-2B7C-489D-99B1-0269AF6F7CEE}"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3</a:t>
            </a:fld>
            <a:endParaRPr lang="sv-FI"/>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600" y="4221088"/>
            <a:ext cx="34099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93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Svenskspråkiga unga i Helsingfors</a:t>
            </a:r>
            <a:endParaRPr lang="sv-FI" sz="3200" dirty="0"/>
          </a:p>
        </p:txBody>
      </p:sp>
      <p:sp>
        <p:nvSpPr>
          <p:cNvPr id="3" name="Platshållare för innehåll 2"/>
          <p:cNvSpPr>
            <a:spLocks noGrp="1"/>
          </p:cNvSpPr>
          <p:nvPr>
            <p:ph idx="1"/>
          </p:nvPr>
        </p:nvSpPr>
        <p:spPr>
          <a:xfrm>
            <a:off x="1115616" y="1700808"/>
            <a:ext cx="6543829" cy="4022261"/>
          </a:xfrm>
        </p:spPr>
        <p:txBody>
          <a:bodyPr>
            <a:normAutofit fontScale="62500" lnSpcReduction="20000"/>
          </a:bodyPr>
          <a:lstStyle/>
          <a:p>
            <a:r>
              <a:rPr lang="sv-FI" dirty="0" smtClean="0"/>
              <a:t>2013 bodde </a:t>
            </a:r>
            <a:r>
              <a:rPr lang="sv-FI" dirty="0" smtClean="0">
                <a:solidFill>
                  <a:srgbClr val="C00000"/>
                </a:solidFill>
              </a:rPr>
              <a:t>8 131</a:t>
            </a:r>
            <a:r>
              <a:rPr lang="sv-FI" dirty="0" smtClean="0"/>
              <a:t> 15-29 åriga svenskspråkiga unga i Helsingfors (135 528)</a:t>
            </a:r>
          </a:p>
          <a:p>
            <a:pPr marL="0" indent="0">
              <a:buNone/>
            </a:pPr>
            <a:endParaRPr lang="sv-FI" dirty="0" smtClean="0"/>
          </a:p>
          <a:p>
            <a:r>
              <a:rPr lang="sv-FI" dirty="0" smtClean="0">
                <a:solidFill>
                  <a:srgbClr val="C00000"/>
                </a:solidFill>
              </a:rPr>
              <a:t>74 %</a:t>
            </a:r>
            <a:r>
              <a:rPr lang="sv-FI" dirty="0" smtClean="0"/>
              <a:t> av 16 – 18 åringarna studerar i </a:t>
            </a:r>
            <a:r>
              <a:rPr lang="sv-FI" dirty="0" smtClean="0"/>
              <a:t>gymnasiet, </a:t>
            </a:r>
            <a:r>
              <a:rPr lang="sv-FI" dirty="0" smtClean="0">
                <a:solidFill>
                  <a:srgbClr val="C00000"/>
                </a:solidFill>
              </a:rPr>
              <a:t>1249 </a:t>
            </a:r>
            <a:r>
              <a:rPr lang="sv-FI" dirty="0" smtClean="0"/>
              <a:t>elever (64%)</a:t>
            </a:r>
          </a:p>
          <a:p>
            <a:pPr lvl="2"/>
            <a:r>
              <a:rPr lang="sv-FI" dirty="0" smtClean="0">
                <a:solidFill>
                  <a:srgbClr val="C00000"/>
                </a:solidFill>
              </a:rPr>
              <a:t>3,4 %</a:t>
            </a:r>
            <a:r>
              <a:rPr lang="sv-FI" dirty="0" smtClean="0"/>
              <a:t> avbröt sina studier, </a:t>
            </a:r>
            <a:r>
              <a:rPr lang="sv-FI" dirty="0" smtClean="0">
                <a:solidFill>
                  <a:srgbClr val="C00000"/>
                </a:solidFill>
              </a:rPr>
              <a:t>43</a:t>
            </a:r>
            <a:r>
              <a:rPr lang="sv-FI" dirty="0" smtClean="0"/>
              <a:t> elever  (6,2 %)</a:t>
            </a:r>
          </a:p>
          <a:p>
            <a:pPr lvl="1"/>
            <a:endParaRPr lang="sv-FI" dirty="0" smtClean="0"/>
          </a:p>
          <a:p>
            <a:r>
              <a:rPr lang="sv-FI" dirty="0" smtClean="0">
                <a:solidFill>
                  <a:srgbClr val="C00000"/>
                </a:solidFill>
              </a:rPr>
              <a:t>19 %</a:t>
            </a:r>
            <a:r>
              <a:rPr lang="sv-FI" dirty="0" smtClean="0"/>
              <a:t> studerar i </a:t>
            </a:r>
            <a:r>
              <a:rPr lang="sv-FI" dirty="0" smtClean="0"/>
              <a:t>yrkesskola,  </a:t>
            </a:r>
            <a:r>
              <a:rPr lang="sv-FI" dirty="0" smtClean="0">
                <a:solidFill>
                  <a:srgbClr val="C00000"/>
                </a:solidFill>
              </a:rPr>
              <a:t>309</a:t>
            </a:r>
            <a:r>
              <a:rPr lang="sv-FI" dirty="0" smtClean="0"/>
              <a:t> elever (26 %) </a:t>
            </a:r>
          </a:p>
          <a:p>
            <a:pPr lvl="2"/>
            <a:r>
              <a:rPr lang="sv-FI" dirty="0" smtClean="0">
                <a:solidFill>
                  <a:srgbClr val="C00000"/>
                </a:solidFill>
              </a:rPr>
              <a:t>6,6 % </a:t>
            </a:r>
            <a:r>
              <a:rPr lang="sv-FI" dirty="0" smtClean="0"/>
              <a:t>avbröt sina studier, </a:t>
            </a:r>
            <a:r>
              <a:rPr lang="sv-FI" dirty="0" smtClean="0">
                <a:solidFill>
                  <a:srgbClr val="C00000"/>
                </a:solidFill>
              </a:rPr>
              <a:t>20</a:t>
            </a:r>
            <a:r>
              <a:rPr lang="sv-FI" dirty="0" smtClean="0"/>
              <a:t> elever (15,2 %) </a:t>
            </a:r>
          </a:p>
          <a:p>
            <a:pPr lvl="2"/>
            <a:endParaRPr lang="sv-FI" dirty="0" smtClean="0"/>
          </a:p>
          <a:p>
            <a:r>
              <a:rPr lang="sv-FI" dirty="0" smtClean="0">
                <a:solidFill>
                  <a:srgbClr val="C00000"/>
                </a:solidFill>
              </a:rPr>
              <a:t>71 % </a:t>
            </a:r>
            <a:r>
              <a:rPr lang="sv-FI" dirty="0" smtClean="0"/>
              <a:t>av studerandena fortsätter sin studiekarriär på högskola (47 %)</a:t>
            </a:r>
          </a:p>
          <a:p>
            <a:endParaRPr lang="sv-FI" dirty="0" smtClean="0"/>
          </a:p>
          <a:p>
            <a:r>
              <a:rPr lang="fi-FI" dirty="0" smtClean="0">
                <a:solidFill>
                  <a:srgbClr val="C00000"/>
                </a:solidFill>
              </a:rPr>
              <a:t>10 </a:t>
            </a:r>
            <a:r>
              <a:rPr lang="fi-FI" dirty="0" err="1" smtClean="0"/>
              <a:t>elever</a:t>
            </a:r>
            <a:r>
              <a:rPr lang="fi-FI" dirty="0" smtClean="0"/>
              <a:t> </a:t>
            </a:r>
            <a:r>
              <a:rPr lang="fi-FI" dirty="0" err="1" smtClean="0"/>
              <a:t>går</a:t>
            </a:r>
            <a:r>
              <a:rPr lang="fi-FI" dirty="0" smtClean="0"/>
              <a:t> i Zacharias </a:t>
            </a:r>
            <a:r>
              <a:rPr lang="fi-FI" dirty="0" err="1" smtClean="0"/>
              <a:t>Topeliusskolan</a:t>
            </a:r>
            <a:r>
              <a:rPr lang="fi-FI" dirty="0" smtClean="0"/>
              <a:t> (</a:t>
            </a:r>
            <a:r>
              <a:rPr lang="fi-FI" dirty="0" err="1" smtClean="0"/>
              <a:t>EVA-enhet</a:t>
            </a:r>
            <a:r>
              <a:rPr lang="fi-FI" dirty="0" smtClean="0"/>
              <a:t>) </a:t>
            </a:r>
            <a:r>
              <a:rPr lang="fi-FI" dirty="0" err="1" smtClean="0"/>
              <a:t>högstadium</a:t>
            </a:r>
            <a:r>
              <a:rPr lang="fi-FI" dirty="0" smtClean="0"/>
              <a:t>.</a:t>
            </a:r>
          </a:p>
          <a:p>
            <a:endParaRPr lang="fi-FI" dirty="0" smtClean="0"/>
          </a:p>
          <a:p>
            <a:r>
              <a:rPr lang="sv-FI" dirty="0" smtClean="0">
                <a:solidFill>
                  <a:srgbClr val="C00000"/>
                </a:solidFill>
              </a:rPr>
              <a:t>48 </a:t>
            </a:r>
            <a:r>
              <a:rPr lang="sv-FI" dirty="0" smtClean="0"/>
              <a:t>elever studerar på  </a:t>
            </a:r>
            <a:r>
              <a:rPr lang="sv-FI" dirty="0"/>
              <a:t>Tölö specialiseringsgymnasiums kvällslinje </a:t>
            </a:r>
            <a:r>
              <a:rPr lang="sv-FI" dirty="0" smtClean="0"/>
              <a:t>hösten </a:t>
            </a:r>
            <a:r>
              <a:rPr lang="sv-FI" dirty="0"/>
              <a:t>2014. </a:t>
            </a:r>
            <a:endParaRPr lang="sv-FI" dirty="0" smtClean="0"/>
          </a:p>
          <a:p>
            <a:endParaRPr lang="sv-FI" dirty="0" smtClean="0"/>
          </a:p>
          <a:p>
            <a:endParaRPr lang="sv-FI" dirty="0" smtClean="0"/>
          </a:p>
          <a:p>
            <a:endParaRPr lang="sv-FI" dirty="0"/>
          </a:p>
        </p:txBody>
      </p:sp>
      <p:sp>
        <p:nvSpPr>
          <p:cNvPr id="4" name="Platshållare för datum 3"/>
          <p:cNvSpPr>
            <a:spLocks noGrp="1"/>
          </p:cNvSpPr>
          <p:nvPr>
            <p:ph type="dt" sz="half" idx="10"/>
          </p:nvPr>
        </p:nvSpPr>
        <p:spPr/>
        <p:txBody>
          <a:bodyPr/>
          <a:lstStyle/>
          <a:p>
            <a:fld id="{3743C526-D22D-4FB7-A210-114966A71087}"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4</a:t>
            </a:fld>
            <a:endParaRPr lang="sv-FI"/>
          </a:p>
        </p:txBody>
      </p:sp>
    </p:spTree>
    <p:extLst>
      <p:ext uri="{BB962C8B-B14F-4D97-AF65-F5344CB8AC3E}">
        <p14:creationId xmlns:p14="http://schemas.microsoft.com/office/powerpoint/2010/main" val="438160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Svenskspråkig service i Helsingfors</a:t>
            </a:r>
            <a:endParaRPr lang="sv-FI" sz="3200" dirty="0"/>
          </a:p>
        </p:txBody>
      </p:sp>
      <p:sp>
        <p:nvSpPr>
          <p:cNvPr id="3" name="Platshållare för innehåll 2"/>
          <p:cNvSpPr>
            <a:spLocks noGrp="1"/>
          </p:cNvSpPr>
          <p:nvPr>
            <p:ph idx="1"/>
          </p:nvPr>
        </p:nvSpPr>
        <p:spPr>
          <a:xfrm>
            <a:off x="1187624" y="1700808"/>
            <a:ext cx="6471821" cy="4022261"/>
          </a:xfrm>
        </p:spPr>
        <p:txBody>
          <a:bodyPr>
            <a:normAutofit fontScale="92500"/>
          </a:bodyPr>
          <a:lstStyle/>
          <a:p>
            <a:r>
              <a:rPr lang="sv-FI" dirty="0" smtClean="0">
                <a:solidFill>
                  <a:srgbClr val="C00000"/>
                </a:solidFill>
              </a:rPr>
              <a:t>36 </a:t>
            </a:r>
            <a:r>
              <a:rPr lang="sv-FI" dirty="0" smtClean="0"/>
              <a:t>personer 18-29 år, i kontakt med svenskspråkigt utkomststöd 3/2014</a:t>
            </a:r>
          </a:p>
          <a:p>
            <a:r>
              <a:rPr lang="sv-FI" dirty="0" smtClean="0">
                <a:solidFill>
                  <a:srgbClr val="C00000"/>
                </a:solidFill>
              </a:rPr>
              <a:t>41</a:t>
            </a:r>
            <a:r>
              <a:rPr lang="sv-FI" dirty="0" smtClean="0"/>
              <a:t> personer, 7-25 år,  är klienter inom handikappservicen </a:t>
            </a:r>
          </a:p>
          <a:p>
            <a:r>
              <a:rPr lang="sv-FI" dirty="0" smtClean="0">
                <a:solidFill>
                  <a:srgbClr val="C00000"/>
                </a:solidFill>
              </a:rPr>
              <a:t>10</a:t>
            </a:r>
            <a:r>
              <a:rPr lang="sv-FI" dirty="0" smtClean="0"/>
              <a:t> personer, 18-25 år, har omsorgsprogram</a:t>
            </a:r>
          </a:p>
          <a:p>
            <a:r>
              <a:rPr lang="sv-FI" dirty="0" smtClean="0"/>
              <a:t>Te-centralen 190 klienter, c:a </a:t>
            </a:r>
            <a:r>
              <a:rPr lang="sv-FI" dirty="0" smtClean="0">
                <a:solidFill>
                  <a:srgbClr val="C00000"/>
                </a:solidFill>
              </a:rPr>
              <a:t>47pers. / månad</a:t>
            </a:r>
          </a:p>
          <a:p>
            <a:r>
              <a:rPr lang="sv-FI" dirty="0" smtClean="0"/>
              <a:t>Sveps (uppsökande verksamhet) hade kontakt med </a:t>
            </a:r>
            <a:r>
              <a:rPr lang="sv-FI" dirty="0" smtClean="0">
                <a:solidFill>
                  <a:srgbClr val="C00000"/>
                </a:solidFill>
              </a:rPr>
              <a:t>110 unga</a:t>
            </a:r>
            <a:r>
              <a:rPr lang="sv-FI" dirty="0" smtClean="0"/>
              <a:t>, 17 – 21 åringar,  2013 </a:t>
            </a:r>
          </a:p>
          <a:p>
            <a:r>
              <a:rPr lang="sv-FI" dirty="0" err="1" smtClean="0"/>
              <a:t>Duuri</a:t>
            </a:r>
            <a:r>
              <a:rPr lang="sv-FI" dirty="0" smtClean="0"/>
              <a:t> hade </a:t>
            </a:r>
            <a:r>
              <a:rPr lang="sv-FI" dirty="0" smtClean="0">
                <a:solidFill>
                  <a:srgbClr val="C00000"/>
                </a:solidFill>
              </a:rPr>
              <a:t>2 </a:t>
            </a:r>
            <a:r>
              <a:rPr lang="sv-FI" dirty="0" smtClean="0"/>
              <a:t>svenskspråkiga klienter 9/2014 </a:t>
            </a:r>
          </a:p>
          <a:p>
            <a:endParaRPr lang="sv-FI" dirty="0" smtClean="0"/>
          </a:p>
          <a:p>
            <a:endParaRPr lang="sv-FI" dirty="0"/>
          </a:p>
          <a:p>
            <a:endParaRPr lang="sv-FI" dirty="0" smtClean="0"/>
          </a:p>
          <a:p>
            <a:endParaRPr lang="sv-FI" dirty="0" smtClean="0"/>
          </a:p>
          <a:p>
            <a:endParaRPr lang="sv-FI" dirty="0" smtClean="0"/>
          </a:p>
          <a:p>
            <a:pPr marL="0" indent="0">
              <a:buNone/>
            </a:pPr>
            <a:endParaRPr lang="sv-FI" dirty="0"/>
          </a:p>
        </p:txBody>
      </p:sp>
      <p:sp>
        <p:nvSpPr>
          <p:cNvPr id="4" name="Platshållare för datum 3"/>
          <p:cNvSpPr>
            <a:spLocks noGrp="1"/>
          </p:cNvSpPr>
          <p:nvPr>
            <p:ph type="dt" sz="half" idx="10"/>
          </p:nvPr>
        </p:nvSpPr>
        <p:spPr/>
        <p:txBody>
          <a:bodyPr/>
          <a:lstStyle/>
          <a:p>
            <a:fld id="{5810F573-C53A-49C0-889B-3EFF937A9E58}"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5</a:t>
            </a:fld>
            <a:endParaRPr lang="sv-FI"/>
          </a:p>
        </p:txBody>
      </p:sp>
    </p:spTree>
    <p:extLst>
      <p:ext uri="{BB962C8B-B14F-4D97-AF65-F5344CB8AC3E}">
        <p14:creationId xmlns:p14="http://schemas.microsoft.com/office/powerpoint/2010/main" val="269705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023" y="548680"/>
            <a:ext cx="6965245" cy="1471387"/>
          </a:xfrm>
        </p:spPr>
        <p:txBody>
          <a:bodyPr>
            <a:normAutofit/>
          </a:bodyPr>
          <a:lstStyle/>
          <a:p>
            <a:r>
              <a:rPr lang="sv-FI" sz="3200" dirty="0" smtClean="0"/>
              <a:t>Svenskspråkig service i </a:t>
            </a:r>
            <a:r>
              <a:rPr lang="sv-FI" sz="3200" dirty="0"/>
              <a:t>Helsingfors</a:t>
            </a:r>
          </a:p>
        </p:txBody>
      </p:sp>
      <p:sp>
        <p:nvSpPr>
          <p:cNvPr id="3" name="Platshållare för innehåll 2"/>
          <p:cNvSpPr>
            <a:spLocks noGrp="1"/>
          </p:cNvSpPr>
          <p:nvPr>
            <p:ph idx="1"/>
          </p:nvPr>
        </p:nvSpPr>
        <p:spPr>
          <a:xfrm>
            <a:off x="1043608" y="1628800"/>
            <a:ext cx="6615837" cy="4094269"/>
          </a:xfrm>
        </p:spPr>
        <p:txBody>
          <a:bodyPr>
            <a:normAutofit lnSpcReduction="10000"/>
          </a:bodyPr>
          <a:lstStyle/>
          <a:p>
            <a:r>
              <a:rPr lang="sv-FI" dirty="0" smtClean="0"/>
              <a:t>Familjerådgivningen 2013 (13-21 åriga klienter)</a:t>
            </a:r>
          </a:p>
          <a:p>
            <a:pPr lvl="1"/>
            <a:r>
              <a:rPr lang="sv-FI" dirty="0">
                <a:solidFill>
                  <a:srgbClr val="C00000"/>
                </a:solidFill>
              </a:rPr>
              <a:t>38 </a:t>
            </a:r>
            <a:r>
              <a:rPr lang="sv-FI" dirty="0"/>
              <a:t>svenskspråkiga personer var i kontakt med den </a:t>
            </a:r>
            <a:r>
              <a:rPr lang="sv-FI" dirty="0" smtClean="0"/>
              <a:t>svenska </a:t>
            </a:r>
            <a:r>
              <a:rPr lang="sv-FI" dirty="0"/>
              <a:t>familjerådgivningen</a:t>
            </a:r>
          </a:p>
          <a:p>
            <a:pPr lvl="1"/>
            <a:r>
              <a:rPr lang="sv-FI" dirty="0" smtClean="0">
                <a:solidFill>
                  <a:srgbClr val="C00000"/>
                </a:solidFill>
              </a:rPr>
              <a:t>15 </a:t>
            </a:r>
            <a:r>
              <a:rPr lang="sv-FI" dirty="0" smtClean="0"/>
              <a:t>svenskspråkiga personer, var i kontakt med den finska familjerådgivningen</a:t>
            </a:r>
          </a:p>
          <a:p>
            <a:r>
              <a:rPr lang="sv-FI" dirty="0" smtClean="0"/>
              <a:t>Barnskyddet</a:t>
            </a:r>
          </a:p>
          <a:p>
            <a:pPr lvl="1"/>
            <a:r>
              <a:rPr lang="sv-FI" dirty="0" smtClean="0">
                <a:solidFill>
                  <a:srgbClr val="C00000"/>
                </a:solidFill>
              </a:rPr>
              <a:t>70 - 90 barn </a:t>
            </a:r>
            <a:r>
              <a:rPr lang="sv-FI" dirty="0" smtClean="0"/>
              <a:t>är klienter inom det svenska barnskyddets öppenvård </a:t>
            </a:r>
          </a:p>
          <a:p>
            <a:pPr lvl="1"/>
            <a:r>
              <a:rPr lang="sv-FI" dirty="0" smtClean="0">
                <a:solidFill>
                  <a:srgbClr val="C00000"/>
                </a:solidFill>
              </a:rPr>
              <a:t>6 </a:t>
            </a:r>
            <a:r>
              <a:rPr lang="sv-FI" dirty="0" smtClean="0"/>
              <a:t>barn var placerade 2013</a:t>
            </a:r>
          </a:p>
          <a:p>
            <a:pPr lvl="1"/>
            <a:r>
              <a:rPr lang="sv-FI" dirty="0" smtClean="0">
                <a:solidFill>
                  <a:srgbClr val="C00000"/>
                </a:solidFill>
              </a:rPr>
              <a:t>29 </a:t>
            </a:r>
            <a:r>
              <a:rPr lang="sv-FI" dirty="0" smtClean="0"/>
              <a:t>unga 18-21 år, fick barnskyddets eftervård </a:t>
            </a:r>
            <a:endParaRPr lang="sv-FI" dirty="0"/>
          </a:p>
        </p:txBody>
      </p:sp>
      <p:sp>
        <p:nvSpPr>
          <p:cNvPr id="4" name="Platshållare för datum 3"/>
          <p:cNvSpPr>
            <a:spLocks noGrp="1"/>
          </p:cNvSpPr>
          <p:nvPr>
            <p:ph type="dt" sz="half" idx="10"/>
          </p:nvPr>
        </p:nvSpPr>
        <p:spPr/>
        <p:txBody>
          <a:bodyPr/>
          <a:lstStyle/>
          <a:p>
            <a:fld id="{7EC68FE2-5859-4CBE-AE79-77B2AA5B6F01}"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6</a:t>
            </a:fld>
            <a:endParaRPr lang="sv-FI"/>
          </a:p>
        </p:txBody>
      </p:sp>
    </p:spTree>
    <p:extLst>
      <p:ext uri="{BB962C8B-B14F-4D97-AF65-F5344CB8AC3E}">
        <p14:creationId xmlns:p14="http://schemas.microsoft.com/office/powerpoint/2010/main" val="115417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620689"/>
            <a:ext cx="7344815" cy="1080120"/>
          </a:xfrm>
        </p:spPr>
        <p:txBody>
          <a:bodyPr>
            <a:normAutofit/>
          </a:bodyPr>
          <a:lstStyle/>
          <a:p>
            <a:pPr algn="l"/>
            <a:r>
              <a:rPr lang="sv-FI" sz="2800" dirty="0" smtClean="0"/>
              <a:t>Fördelar med den svenskspråkiga servicen</a:t>
            </a:r>
            <a:endParaRPr lang="sv-FI" sz="2800" dirty="0"/>
          </a:p>
        </p:txBody>
      </p:sp>
      <p:sp>
        <p:nvSpPr>
          <p:cNvPr id="3" name="Platshållare för innehåll 2"/>
          <p:cNvSpPr>
            <a:spLocks noGrp="1"/>
          </p:cNvSpPr>
          <p:nvPr>
            <p:ph idx="1"/>
          </p:nvPr>
        </p:nvSpPr>
        <p:spPr>
          <a:xfrm>
            <a:off x="1043608" y="1484784"/>
            <a:ext cx="6615837" cy="4238285"/>
          </a:xfrm>
        </p:spPr>
        <p:txBody>
          <a:bodyPr>
            <a:normAutofit/>
          </a:bodyPr>
          <a:lstStyle/>
          <a:p>
            <a:r>
              <a:rPr lang="sv-FI" dirty="0" smtClean="0"/>
              <a:t>Klientantalet är relativt litet. Att skräddarsy lösningar för ett fåtal personer torde inte vara en omöjlighet.</a:t>
            </a:r>
          </a:p>
          <a:p>
            <a:r>
              <a:rPr lang="sv-FI" dirty="0" smtClean="0"/>
              <a:t>De professionella känner sina klienter</a:t>
            </a:r>
          </a:p>
          <a:p>
            <a:r>
              <a:rPr lang="sv-FI" dirty="0" smtClean="0"/>
              <a:t>De professionella känner varandra</a:t>
            </a:r>
          </a:p>
          <a:p>
            <a:r>
              <a:rPr lang="sv-FI" dirty="0" smtClean="0"/>
              <a:t>Lätt att ta kontakt med bekanta samarbetsparter</a:t>
            </a:r>
          </a:p>
          <a:p>
            <a:endParaRPr lang="sv-FI" dirty="0" smtClean="0"/>
          </a:p>
          <a:p>
            <a:pPr marL="0" indent="0">
              <a:buNone/>
            </a:pPr>
            <a:r>
              <a:rPr lang="sv-FI" sz="1900" i="1" dirty="0" smtClean="0">
                <a:solidFill>
                  <a:schemeClr val="bg2">
                    <a:lumMod val="25000"/>
                  </a:schemeClr>
                </a:solidFill>
              </a:rPr>
              <a:t>”När </a:t>
            </a:r>
            <a:r>
              <a:rPr lang="sv-FI" sz="1900" i="1" dirty="0">
                <a:solidFill>
                  <a:schemeClr val="bg2">
                    <a:lumMod val="25000"/>
                  </a:schemeClr>
                </a:solidFill>
              </a:rPr>
              <a:t>finlandssvenskarna är så få , så skulle det vara lätt när man har en konkret grupp att arbeta med och då är det mycket  lättare att bygga upp arbetet så att det fungerar</a:t>
            </a:r>
            <a:r>
              <a:rPr lang="sv-FI" sz="1900" i="1" dirty="0" smtClean="0">
                <a:solidFill>
                  <a:schemeClr val="bg2">
                    <a:lumMod val="25000"/>
                  </a:schemeClr>
                </a:solidFill>
              </a:rPr>
              <a:t>.”</a:t>
            </a:r>
            <a:endParaRPr lang="fi-FI" sz="1900" i="1" dirty="0">
              <a:solidFill>
                <a:schemeClr val="bg2">
                  <a:lumMod val="25000"/>
                </a:schemeClr>
              </a:solidFill>
            </a:endParaRPr>
          </a:p>
          <a:p>
            <a:endParaRPr lang="sv-FI" dirty="0"/>
          </a:p>
          <a:p>
            <a:endParaRPr lang="sv-FI" dirty="0"/>
          </a:p>
        </p:txBody>
      </p:sp>
      <p:sp>
        <p:nvSpPr>
          <p:cNvPr id="4" name="Platshållare för datum 3"/>
          <p:cNvSpPr>
            <a:spLocks noGrp="1"/>
          </p:cNvSpPr>
          <p:nvPr>
            <p:ph type="dt" sz="half" idx="10"/>
          </p:nvPr>
        </p:nvSpPr>
        <p:spPr/>
        <p:txBody>
          <a:bodyPr/>
          <a:lstStyle/>
          <a:p>
            <a:fld id="{68F2A5F0-A32B-4B9E-A8C4-DFEAF900D979}"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smtClean="0"/>
              <a:t>Bettina von Kraemer</a:t>
            </a:r>
            <a:endParaRPr lang="sv-FI"/>
          </a:p>
        </p:txBody>
      </p:sp>
      <p:sp>
        <p:nvSpPr>
          <p:cNvPr id="6" name="Platshållare för bildnummer 5"/>
          <p:cNvSpPr>
            <a:spLocks noGrp="1"/>
          </p:cNvSpPr>
          <p:nvPr>
            <p:ph type="sldNum" sz="quarter" idx="12"/>
          </p:nvPr>
        </p:nvSpPr>
        <p:spPr/>
        <p:txBody>
          <a:bodyPr/>
          <a:lstStyle/>
          <a:p>
            <a:fld id="{BE8A4C74-C82B-476F-A5A3-07B4FBBBA1C4}" type="slidenum">
              <a:rPr lang="sv-FI" smtClean="0"/>
              <a:t>7</a:t>
            </a:fld>
            <a:endParaRPr lang="sv-FI"/>
          </a:p>
        </p:txBody>
      </p:sp>
    </p:spTree>
    <p:extLst>
      <p:ext uri="{BB962C8B-B14F-4D97-AF65-F5344CB8AC3E}">
        <p14:creationId xmlns:p14="http://schemas.microsoft.com/office/powerpoint/2010/main" val="1486162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023" y="817583"/>
            <a:ext cx="6965245" cy="811218"/>
          </a:xfrm>
        </p:spPr>
        <p:txBody>
          <a:bodyPr>
            <a:normAutofit fontScale="90000"/>
          </a:bodyPr>
          <a:lstStyle/>
          <a:p>
            <a:r>
              <a:rPr lang="sv-FI" sz="3600" dirty="0" smtClean="0"/>
              <a:t>Utmaningar i svenskspråkig service</a:t>
            </a:r>
            <a:endParaRPr lang="sv-FI" sz="3600" dirty="0"/>
          </a:p>
        </p:txBody>
      </p:sp>
      <p:sp>
        <p:nvSpPr>
          <p:cNvPr id="3" name="Platshållare för innehåll 2"/>
          <p:cNvSpPr>
            <a:spLocks noGrp="1"/>
          </p:cNvSpPr>
          <p:nvPr>
            <p:ph idx="1"/>
          </p:nvPr>
        </p:nvSpPr>
        <p:spPr>
          <a:xfrm>
            <a:off x="1115616" y="1556792"/>
            <a:ext cx="6984776" cy="4166277"/>
          </a:xfrm>
        </p:spPr>
        <p:txBody>
          <a:bodyPr>
            <a:normAutofit fontScale="62500" lnSpcReduction="20000"/>
          </a:bodyPr>
          <a:lstStyle/>
          <a:p>
            <a:r>
              <a:rPr lang="sv-FI" sz="2900" dirty="0" smtClean="0"/>
              <a:t>De professionella känner inte till det svenskspråkiga serviceutbudet för unga. </a:t>
            </a:r>
            <a:endParaRPr lang="sv-FI" sz="2900" dirty="0" smtClean="0"/>
          </a:p>
          <a:p>
            <a:r>
              <a:rPr lang="sv-FI" sz="2900" dirty="0" smtClean="0"/>
              <a:t>Förmännen känner inte till de svenskspråkiga ungas servicebehov eller serviceutbudet på svenska</a:t>
            </a:r>
            <a:endParaRPr lang="sv-FI" sz="2900" dirty="0" smtClean="0"/>
          </a:p>
          <a:p>
            <a:r>
              <a:rPr lang="sv-FI" sz="2900" dirty="0" smtClean="0"/>
              <a:t>Serviceutbudet är begränsat (</a:t>
            </a:r>
            <a:r>
              <a:rPr lang="sv-FI" sz="2900" dirty="0" err="1" smtClean="0"/>
              <a:t>hyks</a:t>
            </a:r>
            <a:r>
              <a:rPr lang="sv-FI" sz="2900" dirty="0" smtClean="0"/>
              <a:t> </a:t>
            </a:r>
            <a:r>
              <a:rPr lang="sv-FI" sz="2900" dirty="0" err="1" smtClean="0"/>
              <a:t>varhain</a:t>
            </a:r>
            <a:r>
              <a:rPr lang="sv-FI" sz="2900" dirty="0" smtClean="0"/>
              <a:t>, </a:t>
            </a:r>
            <a:r>
              <a:rPr lang="sv-FI" sz="2900" dirty="0" err="1" smtClean="0"/>
              <a:t>vamos</a:t>
            </a:r>
            <a:r>
              <a:rPr lang="sv-FI" sz="2900" dirty="0"/>
              <a:t> </a:t>
            </a:r>
            <a:r>
              <a:rPr lang="sv-FI" sz="2900" dirty="0" smtClean="0"/>
              <a:t>...)</a:t>
            </a:r>
            <a:endParaRPr lang="sv-FI" sz="2900" dirty="0"/>
          </a:p>
          <a:p>
            <a:r>
              <a:rPr lang="sv-FI" sz="2900" dirty="0" smtClean="0"/>
              <a:t>De professionella saknar arbetspar</a:t>
            </a:r>
          </a:p>
          <a:p>
            <a:r>
              <a:rPr lang="sv-FI" sz="2900" dirty="0" smtClean="0"/>
              <a:t>Det professionella samarbetet bygger på personliga kontakter</a:t>
            </a:r>
          </a:p>
          <a:p>
            <a:r>
              <a:rPr lang="sv-FI" sz="2900" dirty="0"/>
              <a:t>Svårt att hitta rätt socialarbetare då servicen är </a:t>
            </a:r>
            <a:r>
              <a:rPr lang="sv-FI" sz="2900" dirty="0" smtClean="0"/>
              <a:t>splittrad </a:t>
            </a:r>
            <a:r>
              <a:rPr lang="sv-FI" sz="2900" dirty="0"/>
              <a:t>och socialarbetarna </a:t>
            </a:r>
            <a:r>
              <a:rPr lang="sv-FI" sz="2900" dirty="0" smtClean="0"/>
              <a:t>byts, t.ex</a:t>
            </a:r>
            <a:r>
              <a:rPr lang="sv-FI" sz="2900" dirty="0"/>
              <a:t>. i</a:t>
            </a:r>
            <a:r>
              <a:rPr lang="sv-FI" sz="2900" dirty="0" smtClean="0"/>
              <a:t>nom ungdomssocialarbetet</a:t>
            </a:r>
            <a:endParaRPr lang="sv-FI" sz="2900" dirty="0"/>
          </a:p>
          <a:p>
            <a:pPr marL="0" indent="0">
              <a:buNone/>
            </a:pPr>
            <a:endParaRPr lang="sv-FI" sz="2600" dirty="0" smtClean="0"/>
          </a:p>
          <a:p>
            <a:pPr marL="0" indent="0">
              <a:buNone/>
            </a:pPr>
            <a:r>
              <a:rPr lang="sv-FI" sz="2600" dirty="0" smtClean="0"/>
              <a:t>”</a:t>
            </a:r>
            <a:r>
              <a:rPr lang="sv-FI" sz="2600" i="1" dirty="0" smtClean="0">
                <a:solidFill>
                  <a:schemeClr val="bg2">
                    <a:lumMod val="25000"/>
                  </a:schemeClr>
                </a:solidFill>
              </a:rPr>
              <a:t>Jag </a:t>
            </a:r>
            <a:r>
              <a:rPr lang="sv-FI" sz="2600" i="1" dirty="0">
                <a:solidFill>
                  <a:schemeClr val="bg2">
                    <a:lumMod val="25000"/>
                  </a:schemeClr>
                </a:solidFill>
              </a:rPr>
              <a:t>instämmer här och känner igen mig. Att när vi som svenskspråkiga jobbar som en liten </a:t>
            </a:r>
            <a:r>
              <a:rPr lang="sv-FI" sz="2600" i="1" dirty="0" err="1">
                <a:solidFill>
                  <a:schemeClr val="bg2">
                    <a:lumMod val="25000"/>
                  </a:schemeClr>
                </a:solidFill>
              </a:rPr>
              <a:t>liten</a:t>
            </a:r>
            <a:r>
              <a:rPr lang="sv-FI" sz="2600" i="1" dirty="0">
                <a:solidFill>
                  <a:schemeClr val="bg2">
                    <a:lumMod val="25000"/>
                  </a:schemeClr>
                </a:solidFill>
              </a:rPr>
              <a:t> del av </a:t>
            </a:r>
            <a:r>
              <a:rPr lang="sv-FI" sz="2600" i="1" dirty="0" smtClean="0">
                <a:solidFill>
                  <a:schemeClr val="bg2">
                    <a:lumMod val="25000"/>
                  </a:schemeClr>
                </a:solidFill>
              </a:rPr>
              <a:t> </a:t>
            </a:r>
            <a:r>
              <a:rPr lang="sv-FI" sz="2600" i="1" dirty="0">
                <a:solidFill>
                  <a:schemeClr val="bg2">
                    <a:lumMod val="25000"/>
                  </a:schemeClr>
                </a:solidFill>
              </a:rPr>
              <a:t>en stor finskspråkig organisation där huvudspråket är finska och om det då inte finns en </a:t>
            </a:r>
            <a:r>
              <a:rPr lang="sv-FI" sz="2600" i="1" dirty="0" err="1">
                <a:solidFill>
                  <a:schemeClr val="bg2">
                    <a:lumMod val="25000"/>
                  </a:schemeClr>
                </a:solidFill>
              </a:rPr>
              <a:t>närchef</a:t>
            </a:r>
            <a:r>
              <a:rPr lang="sv-FI" sz="2600" i="1" dirty="0">
                <a:solidFill>
                  <a:schemeClr val="bg2">
                    <a:lumMod val="25000"/>
                  </a:schemeClr>
                </a:solidFill>
              </a:rPr>
              <a:t> eller en annars driftig chef som förstår och har kunskap och är insatta i svenskspråkiga ungdomars och familjers rättigheter och inser betydelsen av det, så faller det på enstaka arbetare. Och det är inte alltid lätt</a:t>
            </a:r>
            <a:r>
              <a:rPr lang="sv-FI" sz="2600" i="1" dirty="0" smtClean="0">
                <a:solidFill>
                  <a:schemeClr val="bg2">
                    <a:lumMod val="25000"/>
                  </a:schemeClr>
                </a:solidFill>
              </a:rPr>
              <a:t>.” </a:t>
            </a:r>
            <a:endParaRPr lang="fi-FI" sz="2600" i="1" dirty="0">
              <a:solidFill>
                <a:schemeClr val="bg2">
                  <a:lumMod val="25000"/>
                </a:schemeClr>
              </a:solidFill>
            </a:endParaRPr>
          </a:p>
          <a:p>
            <a:endParaRPr lang="sv-FI" sz="2600" dirty="0" smtClean="0"/>
          </a:p>
          <a:p>
            <a:endParaRPr lang="sv-FI" sz="2600" dirty="0" smtClean="0"/>
          </a:p>
          <a:p>
            <a:pPr marL="0" indent="0">
              <a:buNone/>
            </a:pPr>
            <a:endParaRPr lang="sv-FI" dirty="0" smtClean="0"/>
          </a:p>
          <a:p>
            <a:endParaRPr lang="sv-FI" dirty="0" smtClean="0"/>
          </a:p>
          <a:p>
            <a:endParaRPr lang="sv-FI" dirty="0" smtClean="0"/>
          </a:p>
          <a:p>
            <a:endParaRPr lang="sv-FI" dirty="0"/>
          </a:p>
        </p:txBody>
      </p:sp>
      <p:sp>
        <p:nvSpPr>
          <p:cNvPr id="4" name="Platshållare för datum 3"/>
          <p:cNvSpPr>
            <a:spLocks noGrp="1"/>
          </p:cNvSpPr>
          <p:nvPr>
            <p:ph type="dt" sz="half" idx="10"/>
          </p:nvPr>
        </p:nvSpPr>
        <p:spPr/>
        <p:txBody>
          <a:bodyPr/>
          <a:lstStyle/>
          <a:p>
            <a:fld id="{1D37C87F-20C3-4D8E-A1D4-B0E5A9D7038A}" type="datetime1">
              <a:rPr lang="sv-FI" smtClean="0"/>
              <a:t>17.11.2014</a:t>
            </a:fld>
            <a:endParaRPr lang="sv-FI"/>
          </a:p>
        </p:txBody>
      </p:sp>
      <p:sp>
        <p:nvSpPr>
          <p:cNvPr id="5" name="Platshållare för sidfot 4"/>
          <p:cNvSpPr>
            <a:spLocks noGrp="1"/>
          </p:cNvSpPr>
          <p:nvPr>
            <p:ph type="ftr" sz="quarter" idx="11"/>
          </p:nvPr>
        </p:nvSpPr>
        <p:spPr/>
        <p:txBody>
          <a:bodyPr/>
          <a:lstStyle/>
          <a:p>
            <a:r>
              <a:rPr lang="sv-FI" dirty="0" smtClean="0"/>
              <a:t>Bettina von Kraemer</a:t>
            </a:r>
            <a:endParaRPr lang="sv-FI" dirty="0"/>
          </a:p>
        </p:txBody>
      </p:sp>
      <p:sp>
        <p:nvSpPr>
          <p:cNvPr id="6" name="Platshållare för bildnummer 5"/>
          <p:cNvSpPr>
            <a:spLocks noGrp="1"/>
          </p:cNvSpPr>
          <p:nvPr>
            <p:ph type="sldNum" sz="quarter" idx="12"/>
          </p:nvPr>
        </p:nvSpPr>
        <p:spPr/>
        <p:txBody>
          <a:bodyPr/>
          <a:lstStyle/>
          <a:p>
            <a:fld id="{BE8A4C74-C82B-476F-A5A3-07B4FBBBA1C4}" type="slidenum">
              <a:rPr lang="sv-FI" smtClean="0"/>
              <a:t>8</a:t>
            </a:fld>
            <a:endParaRPr lang="sv-FI"/>
          </a:p>
        </p:txBody>
      </p:sp>
    </p:spTree>
    <p:extLst>
      <p:ext uri="{BB962C8B-B14F-4D97-AF65-F5344CB8AC3E}">
        <p14:creationId xmlns:p14="http://schemas.microsoft.com/office/powerpoint/2010/main" val="18200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5023" y="692697"/>
            <a:ext cx="7221393" cy="720080"/>
          </a:xfrm>
        </p:spPr>
        <p:txBody>
          <a:bodyPr>
            <a:normAutofit fontScale="90000"/>
          </a:bodyPr>
          <a:lstStyle/>
          <a:p>
            <a:pPr algn="l"/>
            <a:r>
              <a:rPr lang="sv-FI" dirty="0" smtClean="0"/>
              <a:t/>
            </a:r>
            <a:br>
              <a:rPr lang="sv-FI" dirty="0" smtClean="0"/>
            </a:br>
            <a:r>
              <a:rPr lang="sv-FI" sz="2700" dirty="0" smtClean="0"/>
              <a:t>Det behövs  professionellt </a:t>
            </a:r>
            <a:r>
              <a:rPr lang="sv-FI" sz="2700" dirty="0"/>
              <a:t>samarbete på olika nivåer </a:t>
            </a:r>
            <a:br>
              <a:rPr lang="sv-FI" sz="2700" dirty="0"/>
            </a:br>
            <a:endParaRPr lang="sv-FI" sz="2700" dirty="0"/>
          </a:p>
        </p:txBody>
      </p:sp>
      <p:sp>
        <p:nvSpPr>
          <p:cNvPr id="3" name="Platshållare för innehåll 2"/>
          <p:cNvSpPr>
            <a:spLocks noGrp="1"/>
          </p:cNvSpPr>
          <p:nvPr>
            <p:ph idx="1"/>
          </p:nvPr>
        </p:nvSpPr>
        <p:spPr>
          <a:xfrm>
            <a:off x="1043608" y="1412776"/>
            <a:ext cx="7200800" cy="4464496"/>
          </a:xfrm>
        </p:spPr>
        <p:txBody>
          <a:bodyPr>
            <a:noAutofit/>
          </a:bodyPr>
          <a:lstStyle/>
          <a:p>
            <a:r>
              <a:rPr lang="sv-FI" sz="1400" dirty="0" smtClean="0"/>
              <a:t>Samarbete mellan organisationerna/sektorerna</a:t>
            </a:r>
          </a:p>
          <a:p>
            <a:pPr lvl="1"/>
            <a:r>
              <a:rPr lang="sv-FI" sz="1400" b="1" dirty="0" smtClean="0"/>
              <a:t>Kontaktuppgifter</a:t>
            </a:r>
            <a:r>
              <a:rPr lang="sv-FI" sz="1400" dirty="0" smtClean="0"/>
              <a:t> till samarbetsparter</a:t>
            </a:r>
          </a:p>
          <a:p>
            <a:pPr lvl="1"/>
            <a:r>
              <a:rPr lang="sv-FI" sz="1400" b="1" dirty="0" smtClean="0"/>
              <a:t>Information</a:t>
            </a:r>
            <a:r>
              <a:rPr lang="sv-FI" sz="1400" dirty="0" smtClean="0"/>
              <a:t> om tjänster, konsultation, samarbetsmöten för uppdatering av information</a:t>
            </a:r>
          </a:p>
          <a:p>
            <a:pPr lvl="1"/>
            <a:r>
              <a:rPr lang="sv-FI" sz="1400" dirty="0" smtClean="0"/>
              <a:t>(Multi-)Mångprofessionellt samarbete; </a:t>
            </a:r>
            <a:r>
              <a:rPr lang="sv-FI" sz="1400" b="1" dirty="0" smtClean="0"/>
              <a:t>arbete parallellt </a:t>
            </a:r>
            <a:r>
              <a:rPr lang="sv-FI" sz="1400" dirty="0" smtClean="0"/>
              <a:t>med samma klient, remisser, utlåtanden</a:t>
            </a:r>
          </a:p>
          <a:p>
            <a:pPr lvl="1"/>
            <a:r>
              <a:rPr lang="sv-FI" sz="1400" dirty="0" smtClean="0"/>
              <a:t>Interprofessionellt (tvärprofessionellt) samarbete; </a:t>
            </a:r>
            <a:r>
              <a:rPr lang="sv-FI" sz="1400" b="1" dirty="0" smtClean="0"/>
              <a:t>kompletterande arbete </a:t>
            </a:r>
            <a:r>
              <a:rPr lang="sv-FI" sz="1400" dirty="0" smtClean="0"/>
              <a:t>med samma klient</a:t>
            </a:r>
          </a:p>
          <a:p>
            <a:pPr lvl="1"/>
            <a:r>
              <a:rPr lang="sv-FI" sz="1400" dirty="0" smtClean="0"/>
              <a:t>Fungerande </a:t>
            </a:r>
            <a:r>
              <a:rPr lang="sv-FI" sz="1400" b="1" dirty="0" smtClean="0"/>
              <a:t>klient/nätverksmöten</a:t>
            </a:r>
            <a:endParaRPr lang="sv-FI" sz="1400" b="1" dirty="0" smtClean="0"/>
          </a:p>
          <a:p>
            <a:pPr lvl="1"/>
            <a:endParaRPr lang="sv-FI" sz="1400" dirty="0"/>
          </a:p>
          <a:p>
            <a:r>
              <a:rPr lang="sv-FI" sz="1400" dirty="0" smtClean="0"/>
              <a:t>Samarbete inom organisationen</a:t>
            </a:r>
            <a:endParaRPr lang="sv-FI" sz="1400" dirty="0"/>
          </a:p>
          <a:p>
            <a:pPr lvl="1"/>
            <a:r>
              <a:rPr lang="sv-FI" sz="1400" b="1" dirty="0"/>
              <a:t>Organisationens</a:t>
            </a:r>
            <a:r>
              <a:rPr lang="sv-FI" sz="1400" dirty="0"/>
              <a:t> stöd för svenskspråkig service</a:t>
            </a:r>
          </a:p>
          <a:p>
            <a:pPr lvl="1"/>
            <a:r>
              <a:rPr lang="sv-FI" sz="1400" dirty="0"/>
              <a:t>Ledningens, f</a:t>
            </a:r>
            <a:r>
              <a:rPr lang="sv-FI" sz="1400" b="1" dirty="0"/>
              <a:t>örmannens</a:t>
            </a:r>
            <a:r>
              <a:rPr lang="sv-FI" sz="1400" dirty="0"/>
              <a:t> stöd för svenskspråkig service</a:t>
            </a:r>
          </a:p>
          <a:p>
            <a:pPr lvl="1"/>
            <a:r>
              <a:rPr lang="sv-FI" sz="1400" b="1" dirty="0"/>
              <a:t>Intern samarbete </a:t>
            </a:r>
            <a:r>
              <a:rPr lang="sv-FI" sz="1400" dirty="0"/>
              <a:t>mellan aktörer som betjänar på svenska inom </a:t>
            </a:r>
            <a:r>
              <a:rPr lang="sv-FI" sz="1400" dirty="0" smtClean="0"/>
              <a:t>organisationen</a:t>
            </a:r>
          </a:p>
          <a:p>
            <a:pPr marL="365760" lvl="1" indent="0">
              <a:buNone/>
            </a:pPr>
            <a:endParaRPr lang="sv-FI" sz="1400" dirty="0" smtClean="0"/>
          </a:p>
          <a:p>
            <a:pPr marL="365760" lvl="1" indent="0">
              <a:buNone/>
            </a:pPr>
            <a:r>
              <a:rPr lang="sv-FI" sz="1400" i="1" dirty="0" smtClean="0">
                <a:solidFill>
                  <a:schemeClr val="bg2">
                    <a:lumMod val="25000"/>
                  </a:schemeClr>
                </a:solidFill>
              </a:rPr>
              <a:t>”Men </a:t>
            </a:r>
            <a:r>
              <a:rPr lang="sv-FI" sz="1400" i="1" dirty="0">
                <a:solidFill>
                  <a:schemeClr val="bg2">
                    <a:lumMod val="25000"/>
                  </a:schemeClr>
                </a:solidFill>
              </a:rPr>
              <a:t>det verkar som om alla organisationer definierar sin egen bit väldigt snävt, vilket gör att många faller helt och hållet utanför. Det är något jag har funderat mycket på.” </a:t>
            </a:r>
            <a:endParaRPr lang="fi-FI" sz="1400" i="1" dirty="0">
              <a:solidFill>
                <a:schemeClr val="bg2">
                  <a:lumMod val="25000"/>
                </a:schemeClr>
              </a:solidFill>
            </a:endParaRPr>
          </a:p>
          <a:p>
            <a:pPr lvl="1"/>
            <a:endParaRPr lang="sv-FI" sz="1400" dirty="0"/>
          </a:p>
          <a:p>
            <a:pPr marL="457200" lvl="1" indent="0">
              <a:buNone/>
            </a:pPr>
            <a:endParaRPr lang="sv-FI" sz="1400" dirty="0" smtClean="0">
              <a:latin typeface="Arial Narrow"/>
            </a:endParaRPr>
          </a:p>
        </p:txBody>
      </p:sp>
      <p:sp>
        <p:nvSpPr>
          <p:cNvPr id="4" name="Päivämäärän paikkamerkki 3"/>
          <p:cNvSpPr>
            <a:spLocks noGrp="1"/>
          </p:cNvSpPr>
          <p:nvPr>
            <p:ph type="dt" sz="half" idx="10"/>
          </p:nvPr>
        </p:nvSpPr>
        <p:spPr/>
        <p:txBody>
          <a:bodyPr/>
          <a:lstStyle/>
          <a:p>
            <a:fld id="{953A5622-C4FB-4BBB-A5D2-94F898D2C707}" type="datetime1">
              <a:rPr lang="sv-FI" smtClean="0"/>
              <a:t>17.11.2014</a:t>
            </a:fld>
            <a:endParaRPr lang="sv-FI"/>
          </a:p>
        </p:txBody>
      </p:sp>
      <p:sp>
        <p:nvSpPr>
          <p:cNvPr id="5" name="Alatunnisteen paikkamerkki 4"/>
          <p:cNvSpPr>
            <a:spLocks noGrp="1"/>
          </p:cNvSpPr>
          <p:nvPr>
            <p:ph type="ftr" sz="quarter" idx="11"/>
          </p:nvPr>
        </p:nvSpPr>
        <p:spPr/>
        <p:txBody>
          <a:bodyPr/>
          <a:lstStyle/>
          <a:p>
            <a:r>
              <a:rPr lang="sv-FI" smtClean="0"/>
              <a:t>Bettina von Kraemer</a:t>
            </a:r>
            <a:endParaRPr lang="sv-FI"/>
          </a:p>
        </p:txBody>
      </p:sp>
      <p:sp>
        <p:nvSpPr>
          <p:cNvPr id="6" name="Dian numeron paikkamerkki 5"/>
          <p:cNvSpPr>
            <a:spLocks noGrp="1"/>
          </p:cNvSpPr>
          <p:nvPr>
            <p:ph type="sldNum" sz="quarter" idx="12"/>
          </p:nvPr>
        </p:nvSpPr>
        <p:spPr/>
        <p:txBody>
          <a:bodyPr/>
          <a:lstStyle/>
          <a:p>
            <a:fld id="{BE8A4C74-C82B-476F-A5A3-07B4FBBBA1C4}" type="slidenum">
              <a:rPr lang="sv-FI" smtClean="0"/>
              <a:t>9</a:t>
            </a:fld>
            <a:endParaRPr lang="sv-FI"/>
          </a:p>
        </p:txBody>
      </p:sp>
    </p:spTree>
    <p:extLst>
      <p:ext uri="{BB962C8B-B14F-4D97-AF65-F5344CB8AC3E}">
        <p14:creationId xmlns:p14="http://schemas.microsoft.com/office/powerpoint/2010/main" val="2610489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rtnål">
  <a:themeElements>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artnål">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rtnål">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1208</TotalTime>
  <Words>1526</Words>
  <Application>Microsoft Office PowerPoint</Application>
  <PresentationFormat>Näytössä katseltava diaesitys (4:3)</PresentationFormat>
  <Paragraphs>204</Paragraphs>
  <Slides>18</Slides>
  <Notes>1</Notes>
  <HiddenSlides>0</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Kartnål</vt:lpstr>
      <vt:lpstr>Mångprofessionella nätverk som förebygger utslagning bland unga svenskspråkiga i Helsingfors</vt:lpstr>
      <vt:lpstr>Kartläggnings- och utvecklingsuppdrag</vt:lpstr>
      <vt:lpstr>2014</vt:lpstr>
      <vt:lpstr>Svenskspråkiga unga i Helsingfors</vt:lpstr>
      <vt:lpstr>Svenskspråkig service i Helsingfors</vt:lpstr>
      <vt:lpstr>Svenskspråkig service i Helsingfors</vt:lpstr>
      <vt:lpstr>Fördelar med den svenskspråkiga servicen</vt:lpstr>
      <vt:lpstr>Utmaningar i svenskspråkig service</vt:lpstr>
      <vt:lpstr> Det behövs  professionellt samarbete på olika nivåer  </vt:lpstr>
      <vt:lpstr>Infotillfällen </vt:lpstr>
      <vt:lpstr>Mångprofessionellt samarbete </vt:lpstr>
      <vt:lpstr>Nätverksmöten </vt:lpstr>
      <vt:lpstr>Om mötesstukturer, plock ur intervjuerna</vt:lpstr>
      <vt:lpstr>Dokumentation  </vt:lpstr>
      <vt:lpstr>Fria händer?</vt:lpstr>
      <vt:lpstr>Allt fungerar bra 2015 </vt:lpstr>
      <vt:lpstr>Vad gjorde jag själv, vem hjälpte</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Mångprofessionella nätverk som förebygger utslagning bland unga svenskspråkiga i Helsingfors</dc:title>
  <dc:creator>Bettina</dc:creator>
  <cp:lastModifiedBy>Von Kraemer Bettina</cp:lastModifiedBy>
  <cp:revision>49</cp:revision>
  <dcterms:created xsi:type="dcterms:W3CDTF">2014-11-03T13:38:03Z</dcterms:created>
  <dcterms:modified xsi:type="dcterms:W3CDTF">2014-11-17T16:13:17Z</dcterms:modified>
</cp:coreProperties>
</file>